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267" r:id="rId5"/>
    <p:sldId id="295" r:id="rId6"/>
    <p:sldId id="297" r:id="rId7"/>
    <p:sldId id="298" r:id="rId8"/>
    <p:sldId id="258" r:id="rId9"/>
    <p:sldId id="266" r:id="rId10"/>
    <p:sldId id="265" r:id="rId11"/>
    <p:sldId id="264" r:id="rId12"/>
    <p:sldId id="263" r:id="rId13"/>
    <p:sldId id="299" r:id="rId14"/>
    <p:sldId id="262" r:id="rId15"/>
    <p:sldId id="274" r:id="rId16"/>
    <p:sldId id="273" r:id="rId17"/>
    <p:sldId id="310" r:id="rId18"/>
    <p:sldId id="271" r:id="rId19"/>
    <p:sldId id="270" r:id="rId20"/>
    <p:sldId id="308" r:id="rId21"/>
    <p:sldId id="309" r:id="rId22"/>
    <p:sldId id="268" r:id="rId23"/>
    <p:sldId id="300" r:id="rId24"/>
    <p:sldId id="261" r:id="rId25"/>
    <p:sldId id="301" r:id="rId26"/>
    <p:sldId id="302" r:id="rId27"/>
    <p:sldId id="303" r:id="rId28"/>
    <p:sldId id="304" r:id="rId29"/>
    <p:sldId id="305" r:id="rId30"/>
    <p:sldId id="306" r:id="rId31"/>
    <p:sldId id="279" r:id="rId32"/>
    <p:sldId id="278" r:id="rId33"/>
    <p:sldId id="277" r:id="rId34"/>
    <p:sldId id="275" r:id="rId35"/>
    <p:sldId id="284" r:id="rId36"/>
    <p:sldId id="285" r:id="rId37"/>
    <p:sldId id="311" r:id="rId38"/>
    <p:sldId id="259" r:id="rId39"/>
    <p:sldId id="286" r:id="rId40"/>
    <p:sldId id="287" r:id="rId41"/>
    <p:sldId id="288" r:id="rId42"/>
    <p:sldId id="289" r:id="rId43"/>
    <p:sldId id="290" r:id="rId44"/>
    <p:sldId id="291" r:id="rId45"/>
    <p:sldId id="292" r:id="rId46"/>
    <p:sldId id="293" r:id="rId47"/>
    <p:sldId id="294" r:id="rId4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33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86" y="-3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37FAE6FE-C8C2-47A9-8F30-C018C728EDAA}" type="datetimeFigureOut">
              <a:rPr lang="zh-CN" altLang="en-US" smtClean="0"/>
              <a:pPr/>
              <a:t>2018-11-28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6DE4017-CBB3-4585-A225-E8A2114CD477}" type="slidenum">
              <a:rPr lang="zh-CN" altLang="en-US" smtClean="0"/>
              <a:pPr/>
              <a:t>‹#›</a:t>
            </a:fld>
            <a:endParaRPr lang="zh-CN" altLang="en-US"/>
          </a:p>
        </p:txBody>
      </p:sp>
    </p:spTree>
    <p:extLst>
      <p:ext uri="{BB962C8B-B14F-4D97-AF65-F5344CB8AC3E}">
        <p14:creationId xmlns:p14="http://schemas.microsoft.com/office/powerpoint/2010/main" val="157003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7FAE6FE-C8C2-47A9-8F30-C018C728EDAA}" type="datetimeFigureOut">
              <a:rPr lang="zh-CN" altLang="en-US" smtClean="0"/>
              <a:pPr/>
              <a:t>2018-11-28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6DE4017-CBB3-4585-A225-E8A2114CD477}" type="slidenum">
              <a:rPr lang="zh-CN" altLang="en-US" smtClean="0"/>
              <a:pPr/>
              <a:t>‹#›</a:t>
            </a:fld>
            <a:endParaRPr lang="zh-CN" altLang="en-US"/>
          </a:p>
        </p:txBody>
      </p:sp>
    </p:spTree>
    <p:extLst>
      <p:ext uri="{BB962C8B-B14F-4D97-AF65-F5344CB8AC3E}">
        <p14:creationId xmlns:p14="http://schemas.microsoft.com/office/powerpoint/2010/main" val="3024316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7FAE6FE-C8C2-47A9-8F30-C018C728EDAA}" type="datetimeFigureOut">
              <a:rPr lang="zh-CN" altLang="en-US" smtClean="0"/>
              <a:pPr/>
              <a:t>2018-11-28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6DE4017-CBB3-4585-A225-E8A2114CD477}" type="slidenum">
              <a:rPr lang="zh-CN" altLang="en-US" smtClean="0"/>
              <a:pPr/>
              <a:t>‹#›</a:t>
            </a:fld>
            <a:endParaRPr lang="zh-CN" altLang="en-US"/>
          </a:p>
        </p:txBody>
      </p:sp>
    </p:spTree>
    <p:extLst>
      <p:ext uri="{BB962C8B-B14F-4D97-AF65-F5344CB8AC3E}">
        <p14:creationId xmlns:p14="http://schemas.microsoft.com/office/powerpoint/2010/main" val="2623362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7FAE6FE-C8C2-47A9-8F30-C018C728EDAA}" type="datetimeFigureOut">
              <a:rPr lang="zh-CN" altLang="en-US" smtClean="0"/>
              <a:pPr/>
              <a:t>2018-11-28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6DE4017-CBB3-4585-A225-E8A2114CD477}" type="slidenum">
              <a:rPr lang="zh-CN" altLang="en-US" smtClean="0"/>
              <a:pPr/>
              <a:t>‹#›</a:t>
            </a:fld>
            <a:endParaRPr lang="zh-CN" altLang="en-US"/>
          </a:p>
        </p:txBody>
      </p:sp>
    </p:spTree>
    <p:extLst>
      <p:ext uri="{BB962C8B-B14F-4D97-AF65-F5344CB8AC3E}">
        <p14:creationId xmlns:p14="http://schemas.microsoft.com/office/powerpoint/2010/main" val="830858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37FAE6FE-C8C2-47A9-8F30-C018C728EDAA}" type="datetimeFigureOut">
              <a:rPr lang="zh-CN" altLang="en-US" smtClean="0"/>
              <a:pPr/>
              <a:t>2018-11-28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6DE4017-CBB3-4585-A225-E8A2114CD477}" type="slidenum">
              <a:rPr lang="zh-CN" altLang="en-US" smtClean="0"/>
              <a:pPr/>
              <a:t>‹#›</a:t>
            </a:fld>
            <a:endParaRPr lang="zh-CN" altLang="en-US"/>
          </a:p>
        </p:txBody>
      </p:sp>
    </p:spTree>
    <p:extLst>
      <p:ext uri="{BB962C8B-B14F-4D97-AF65-F5344CB8AC3E}">
        <p14:creationId xmlns:p14="http://schemas.microsoft.com/office/powerpoint/2010/main" val="3035587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37FAE6FE-C8C2-47A9-8F30-C018C728EDAA}" type="datetimeFigureOut">
              <a:rPr lang="zh-CN" altLang="en-US" smtClean="0"/>
              <a:pPr/>
              <a:t>2018-11-28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6DE4017-CBB3-4585-A225-E8A2114CD477}" type="slidenum">
              <a:rPr lang="zh-CN" altLang="en-US" smtClean="0"/>
              <a:pPr/>
              <a:t>‹#›</a:t>
            </a:fld>
            <a:endParaRPr lang="zh-CN" altLang="en-US"/>
          </a:p>
        </p:txBody>
      </p:sp>
    </p:spTree>
    <p:extLst>
      <p:ext uri="{BB962C8B-B14F-4D97-AF65-F5344CB8AC3E}">
        <p14:creationId xmlns:p14="http://schemas.microsoft.com/office/powerpoint/2010/main" val="2116935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7FAE6FE-C8C2-47A9-8F30-C018C728EDAA}" type="datetimeFigureOut">
              <a:rPr lang="zh-CN" altLang="en-US" smtClean="0"/>
              <a:pPr/>
              <a:t>2018-11-28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6DE4017-CBB3-4585-A225-E8A2114CD477}" type="slidenum">
              <a:rPr lang="zh-CN" altLang="en-US" smtClean="0"/>
              <a:pPr/>
              <a:t>‹#›</a:t>
            </a:fld>
            <a:endParaRPr lang="zh-CN" altLang="en-US"/>
          </a:p>
        </p:txBody>
      </p:sp>
    </p:spTree>
    <p:extLst>
      <p:ext uri="{BB962C8B-B14F-4D97-AF65-F5344CB8AC3E}">
        <p14:creationId xmlns:p14="http://schemas.microsoft.com/office/powerpoint/2010/main" val="1675656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7FAE6FE-C8C2-47A9-8F30-C018C728EDAA}" type="datetimeFigureOut">
              <a:rPr lang="zh-CN" altLang="en-US" smtClean="0"/>
              <a:pPr/>
              <a:t>2018-11-28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6DE4017-CBB3-4585-A225-E8A2114CD477}" type="slidenum">
              <a:rPr lang="zh-CN" altLang="en-US" smtClean="0"/>
              <a:pPr/>
              <a:t>‹#›</a:t>
            </a:fld>
            <a:endParaRPr lang="zh-CN" altLang="en-US"/>
          </a:p>
        </p:txBody>
      </p:sp>
    </p:spTree>
    <p:extLst>
      <p:ext uri="{BB962C8B-B14F-4D97-AF65-F5344CB8AC3E}">
        <p14:creationId xmlns:p14="http://schemas.microsoft.com/office/powerpoint/2010/main" val="764898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7FAE6FE-C8C2-47A9-8F30-C018C728EDAA}" type="datetimeFigureOut">
              <a:rPr lang="zh-CN" altLang="en-US" smtClean="0"/>
              <a:pPr/>
              <a:t>2018-11-28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6DE4017-CBB3-4585-A225-E8A2114CD477}" type="slidenum">
              <a:rPr lang="zh-CN" altLang="en-US" smtClean="0"/>
              <a:pPr/>
              <a:t>‹#›</a:t>
            </a:fld>
            <a:endParaRPr lang="zh-CN" altLang="en-US"/>
          </a:p>
        </p:txBody>
      </p:sp>
    </p:spTree>
    <p:extLst>
      <p:ext uri="{BB962C8B-B14F-4D97-AF65-F5344CB8AC3E}">
        <p14:creationId xmlns:p14="http://schemas.microsoft.com/office/powerpoint/2010/main" val="778545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7FAE6FE-C8C2-47A9-8F30-C018C728EDAA}" type="datetimeFigureOut">
              <a:rPr lang="zh-CN" altLang="en-US" smtClean="0"/>
              <a:pPr/>
              <a:t>2018-11-28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6DE4017-CBB3-4585-A225-E8A2114CD477}" type="slidenum">
              <a:rPr lang="zh-CN" altLang="en-US" smtClean="0"/>
              <a:pPr/>
              <a:t>‹#›</a:t>
            </a:fld>
            <a:endParaRPr lang="zh-CN" altLang="en-US"/>
          </a:p>
        </p:txBody>
      </p:sp>
    </p:spTree>
    <p:extLst>
      <p:ext uri="{BB962C8B-B14F-4D97-AF65-F5344CB8AC3E}">
        <p14:creationId xmlns:p14="http://schemas.microsoft.com/office/powerpoint/2010/main" val="1650775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7FAE6FE-C8C2-47A9-8F30-C018C728EDAA}" type="datetimeFigureOut">
              <a:rPr lang="zh-CN" altLang="en-US" smtClean="0"/>
              <a:pPr/>
              <a:t>2018-11-28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6DE4017-CBB3-4585-A225-E8A2114CD477}" type="slidenum">
              <a:rPr lang="zh-CN" altLang="en-US" smtClean="0"/>
              <a:pPr/>
              <a:t>‹#›</a:t>
            </a:fld>
            <a:endParaRPr lang="zh-CN" altLang="en-US"/>
          </a:p>
        </p:txBody>
      </p:sp>
    </p:spTree>
    <p:extLst>
      <p:ext uri="{BB962C8B-B14F-4D97-AF65-F5344CB8AC3E}">
        <p14:creationId xmlns:p14="http://schemas.microsoft.com/office/powerpoint/2010/main" val="2595888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FAE6FE-C8C2-47A9-8F30-C018C728EDAA}" type="datetimeFigureOut">
              <a:rPr lang="zh-CN" altLang="en-US" smtClean="0"/>
              <a:pPr/>
              <a:t>2018-11-28</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DE4017-CBB3-4585-A225-E8A2114CD477}" type="slidenum">
              <a:rPr lang="zh-CN" altLang="en-US" smtClean="0"/>
              <a:pPr/>
              <a:t>‹#›</a:t>
            </a:fld>
            <a:endParaRPr lang="zh-CN" altLang="en-US"/>
          </a:p>
        </p:txBody>
      </p:sp>
    </p:spTree>
    <p:extLst>
      <p:ext uri="{BB962C8B-B14F-4D97-AF65-F5344CB8AC3E}">
        <p14:creationId xmlns:p14="http://schemas.microsoft.com/office/powerpoint/2010/main" val="1930067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emf"/><Relationship Id="rId4" Type="http://schemas.openxmlformats.org/officeDocument/2006/relationships/image" Target="../media/image9.png"/><Relationship Id="rId9" Type="http://schemas.openxmlformats.org/officeDocument/2006/relationships/image" Target="../media/image14.png"/></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0" y="1484784"/>
            <a:ext cx="9144000" cy="2650232"/>
          </a:xfrm>
        </p:spPr>
        <p:txBody>
          <a:bodyPr>
            <a:normAutofit fontScale="90000"/>
          </a:bodyPr>
          <a:lstStyle/>
          <a:p>
            <a:pPr>
              <a:lnSpc>
                <a:spcPct val="200000"/>
              </a:lnSpc>
            </a:pPr>
            <a:r>
              <a:rPr lang="zh-CN" altLang="zh-CN" b="1" dirty="0">
                <a:solidFill>
                  <a:srgbClr val="000066"/>
                </a:solidFill>
                <a:latin typeface="华文新魏" panose="02010800040101010101" pitchFamily="2" charset="-122"/>
                <a:ea typeface="华文新魏" panose="02010800040101010101" pitchFamily="2" charset="-122"/>
              </a:rPr>
              <a:t>新时代 新使命 新道路</a:t>
            </a:r>
            <a:r>
              <a:rPr lang="zh-CN" altLang="zh-CN" b="1" dirty="0">
                <a:solidFill>
                  <a:srgbClr val="000066"/>
                </a:solidFill>
                <a:latin typeface="Adobe 黑体 Std R" pitchFamily="34" charset="-122"/>
                <a:ea typeface="Adobe 黑体 Std R" pitchFamily="34" charset="-122"/>
              </a:rPr>
              <a:t/>
            </a:r>
            <a:br>
              <a:rPr lang="zh-CN" altLang="zh-CN" b="1" dirty="0">
                <a:solidFill>
                  <a:srgbClr val="000066"/>
                </a:solidFill>
                <a:latin typeface="Adobe 黑体 Std R" pitchFamily="34" charset="-122"/>
                <a:ea typeface="Adobe 黑体 Std R" pitchFamily="34" charset="-122"/>
              </a:rPr>
            </a:br>
            <a:r>
              <a:rPr lang="zh-CN" altLang="zh-CN" b="1" dirty="0">
                <a:solidFill>
                  <a:srgbClr val="000066"/>
                </a:solidFill>
                <a:latin typeface="Adobe 黑体 Std R" pitchFamily="34" charset="-122"/>
                <a:ea typeface="Adobe 黑体 Std R" pitchFamily="34" charset="-122"/>
              </a:rPr>
              <a:t>瞄准服务域 建好建强地方应用型大学</a:t>
            </a:r>
            <a:endParaRPr lang="zh-CN" altLang="en-US" b="1" dirty="0">
              <a:solidFill>
                <a:srgbClr val="000066"/>
              </a:solidFill>
              <a:latin typeface="Adobe 黑体 Std R" pitchFamily="34" charset="-122"/>
              <a:ea typeface="Adobe 黑体 Std R" pitchFamily="34" charset="-122"/>
            </a:endParaRPr>
          </a:p>
        </p:txBody>
      </p:sp>
      <p:sp>
        <p:nvSpPr>
          <p:cNvPr id="3" name="副标题 2"/>
          <p:cNvSpPr>
            <a:spLocks noGrp="1"/>
          </p:cNvSpPr>
          <p:nvPr>
            <p:ph type="subTitle" idx="1"/>
          </p:nvPr>
        </p:nvSpPr>
        <p:spPr>
          <a:xfrm>
            <a:off x="1475656" y="4725144"/>
            <a:ext cx="6400800" cy="1008112"/>
          </a:xfrm>
        </p:spPr>
        <p:txBody>
          <a:bodyPr>
            <a:normAutofit lnSpcReduction="10000"/>
          </a:bodyPr>
          <a:lstStyle/>
          <a:p>
            <a:r>
              <a:rPr lang="zh-CN" altLang="zh-CN" sz="2800" b="1" dirty="0">
                <a:solidFill>
                  <a:srgbClr val="000066"/>
                </a:solidFill>
                <a:latin typeface="华文新魏" pitchFamily="2" charset="-122"/>
                <a:ea typeface="华文新魏" pitchFamily="2" charset="-122"/>
                <a:cs typeface="+mj-cs"/>
              </a:rPr>
              <a:t>教育部高教司</a:t>
            </a:r>
            <a:r>
              <a:rPr lang="en-US" altLang="zh-CN" sz="2800" b="1" dirty="0">
                <a:solidFill>
                  <a:srgbClr val="000066"/>
                </a:solidFill>
                <a:latin typeface="华文新魏" pitchFamily="2" charset="-122"/>
                <a:ea typeface="华文新魏" pitchFamily="2" charset="-122"/>
                <a:cs typeface="+mj-cs"/>
              </a:rPr>
              <a:t>  </a:t>
            </a:r>
            <a:r>
              <a:rPr lang="zh-CN" altLang="zh-CN" sz="2800" b="1" dirty="0">
                <a:solidFill>
                  <a:srgbClr val="000066"/>
                </a:solidFill>
                <a:latin typeface="华文新魏" pitchFamily="2" charset="-122"/>
                <a:ea typeface="华文新魏" pitchFamily="2" charset="-122"/>
                <a:cs typeface="+mj-cs"/>
              </a:rPr>
              <a:t>吴岩</a:t>
            </a:r>
          </a:p>
          <a:p>
            <a:r>
              <a:rPr lang="en-US" altLang="zh-CN" sz="2800" b="1" dirty="0" smtClean="0">
                <a:solidFill>
                  <a:srgbClr val="000066"/>
                </a:solidFill>
                <a:latin typeface="华文新魏" pitchFamily="2" charset="-122"/>
                <a:ea typeface="华文新魏" pitchFamily="2" charset="-122"/>
                <a:cs typeface="+mj-cs"/>
              </a:rPr>
              <a:t>2018.11.23   </a:t>
            </a:r>
            <a:r>
              <a:rPr lang="zh-CN" altLang="zh-CN" sz="2800" b="1" dirty="0" smtClean="0">
                <a:solidFill>
                  <a:srgbClr val="000066"/>
                </a:solidFill>
                <a:latin typeface="华文新魏" pitchFamily="2" charset="-122"/>
                <a:ea typeface="华文新魏" pitchFamily="2" charset="-122"/>
                <a:cs typeface="+mj-cs"/>
              </a:rPr>
              <a:t>西安</a:t>
            </a:r>
            <a:endParaRPr lang="zh-CN" altLang="zh-CN" sz="2800" b="1" dirty="0">
              <a:solidFill>
                <a:srgbClr val="000066"/>
              </a:solidFill>
              <a:latin typeface="华文新魏" pitchFamily="2" charset="-122"/>
              <a:ea typeface="华文新魏" pitchFamily="2" charset="-122"/>
              <a:cs typeface="+mj-cs"/>
            </a:endParaRPr>
          </a:p>
          <a:p>
            <a:endParaRPr lang="zh-CN" altLang="en-US" dirty="0"/>
          </a:p>
        </p:txBody>
      </p:sp>
      <p:sp>
        <p:nvSpPr>
          <p:cNvPr id="4" name="TextBox 3"/>
          <p:cNvSpPr txBox="1"/>
          <p:nvPr/>
        </p:nvSpPr>
        <p:spPr>
          <a:xfrm>
            <a:off x="827584" y="548680"/>
            <a:ext cx="7632848" cy="369332"/>
          </a:xfrm>
          <a:prstGeom prst="rect">
            <a:avLst/>
          </a:prstGeom>
          <a:noFill/>
        </p:spPr>
        <p:txBody>
          <a:bodyPr wrap="square" rtlCol="0">
            <a:spAutoFit/>
          </a:bodyPr>
          <a:lstStyle/>
          <a:p>
            <a:endParaRPr lang="zh-CN"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3" y="0"/>
            <a:ext cx="91440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2007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1196752"/>
            <a:ext cx="8208912" cy="5040559"/>
          </a:xfrm>
        </p:spPr>
        <p:txBody>
          <a:bodyPr>
            <a:normAutofit fontScale="92500"/>
          </a:bodyPr>
          <a:lstStyle/>
          <a:p>
            <a:pPr marL="0" indent="0">
              <a:buNone/>
            </a:pPr>
            <a:r>
              <a:rPr lang="zh-CN" altLang="zh-CN" b="1" dirty="0" smtClean="0">
                <a:solidFill>
                  <a:srgbClr val="000066"/>
                </a:solidFill>
                <a:latin typeface="方正大黑_GBK" pitchFamily="65" charset="-122"/>
                <a:ea typeface="方正大黑_GBK" pitchFamily="65" charset="-122"/>
              </a:rPr>
              <a:t>广东新大学</a:t>
            </a:r>
            <a:r>
              <a:rPr lang="zh-CN" altLang="zh-CN" b="1" dirty="0">
                <a:solidFill>
                  <a:srgbClr val="000066"/>
                </a:solidFill>
                <a:latin typeface="方正大黑_GBK" pitchFamily="65" charset="-122"/>
                <a:ea typeface="方正大黑_GBK" pitchFamily="65" charset="-122"/>
              </a:rPr>
              <a:t>运动（</a:t>
            </a:r>
            <a:r>
              <a:rPr lang="en-US" altLang="zh-CN" b="1" dirty="0">
                <a:solidFill>
                  <a:srgbClr val="000066"/>
                </a:solidFill>
                <a:latin typeface="方正大黑_GBK" pitchFamily="65" charset="-122"/>
                <a:ea typeface="方正大黑_GBK" pitchFamily="65" charset="-122"/>
              </a:rPr>
              <a:t>20</a:t>
            </a:r>
            <a:r>
              <a:rPr lang="zh-CN" altLang="zh-CN" b="1" dirty="0">
                <a:solidFill>
                  <a:srgbClr val="000066"/>
                </a:solidFill>
                <a:latin typeface="方正大黑_GBK" pitchFamily="65" charset="-122"/>
                <a:ea typeface="方正大黑_GBK" pitchFamily="65" charset="-122"/>
              </a:rPr>
              <a:t>世纪八九十年代）</a:t>
            </a:r>
          </a:p>
          <a:p>
            <a:pPr lvl="0"/>
            <a:endParaRPr lang="en-US" altLang="zh-CN" b="1" dirty="0" smtClean="0">
              <a:solidFill>
                <a:srgbClr val="000066"/>
              </a:solidFill>
              <a:latin typeface="方正大黑_GBK" pitchFamily="65" charset="-122"/>
              <a:ea typeface="方正大黑_GBK" pitchFamily="65" charset="-122"/>
            </a:endParaRPr>
          </a:p>
          <a:p>
            <a:pPr lvl="0"/>
            <a:r>
              <a:rPr lang="zh-CN" altLang="zh-CN" b="1" dirty="0" smtClean="0">
                <a:solidFill>
                  <a:srgbClr val="000066"/>
                </a:solidFill>
                <a:latin typeface="方正大黑_GBK" pitchFamily="65" charset="-122"/>
                <a:ea typeface="方正大黑_GBK" pitchFamily="65" charset="-122"/>
              </a:rPr>
              <a:t>背景</a:t>
            </a:r>
            <a:r>
              <a:rPr lang="zh-CN" altLang="zh-CN" b="1" dirty="0">
                <a:solidFill>
                  <a:srgbClr val="000066"/>
                </a:solidFill>
                <a:latin typeface="方正大黑_GBK" pitchFamily="65" charset="-122"/>
                <a:ea typeface="方正大黑_GBK" pitchFamily="65" charset="-122"/>
              </a:rPr>
              <a:t>：广东作为改革开放桥头堡，经济飞速发展；</a:t>
            </a:r>
          </a:p>
          <a:p>
            <a:pPr lvl="0"/>
            <a:r>
              <a:rPr lang="zh-CN" altLang="zh-CN" b="1" dirty="0">
                <a:solidFill>
                  <a:srgbClr val="000066"/>
                </a:solidFill>
                <a:latin typeface="方正大黑_GBK" pitchFamily="65" charset="-122"/>
                <a:ea typeface="方正大黑_GBK" pitchFamily="65" charset="-122"/>
              </a:rPr>
              <a:t>过程：地方政府依托中心城市，集中兴办了汕头大学、深圳大学、广州大学、五邑大学、佛山科学技术学院、肇庆学院、惠州学院、东莞理工学院等十余所新大学</a:t>
            </a:r>
            <a:r>
              <a:rPr lang="zh-CN" altLang="zh-CN" b="1" dirty="0">
                <a:solidFill>
                  <a:srgbClr val="FF0000"/>
                </a:solidFill>
                <a:latin typeface="方正大黑_GBK" pitchFamily="65" charset="-122"/>
                <a:ea typeface="方正大黑_GBK" pitchFamily="65" charset="-122"/>
              </a:rPr>
              <a:t>（中心城市办大学）</a:t>
            </a:r>
            <a:r>
              <a:rPr lang="zh-CN" altLang="zh-CN" b="1" dirty="0">
                <a:solidFill>
                  <a:srgbClr val="000066"/>
                </a:solidFill>
                <a:latin typeface="方正大黑_GBK" pitchFamily="65" charset="-122"/>
                <a:ea typeface="方正大黑_GBK" pitchFamily="65" charset="-122"/>
              </a:rPr>
              <a:t>；</a:t>
            </a:r>
          </a:p>
          <a:p>
            <a:pPr lvl="0"/>
            <a:r>
              <a:rPr lang="zh-CN" altLang="zh-CN" b="1" dirty="0">
                <a:solidFill>
                  <a:srgbClr val="000066"/>
                </a:solidFill>
                <a:latin typeface="方正大黑_GBK" pitchFamily="65" charset="-122"/>
                <a:ea typeface="方正大黑_GBK" pitchFamily="65" charset="-122"/>
              </a:rPr>
              <a:t>成效：</a:t>
            </a:r>
            <a:r>
              <a:rPr lang="zh-CN" altLang="zh-CN" b="1" dirty="0">
                <a:solidFill>
                  <a:srgbClr val="FF0000"/>
                </a:solidFill>
                <a:latin typeface="方正大黑_GBK" pitchFamily="65" charset="-122"/>
                <a:ea typeface="方正大黑_GBK" pitchFamily="65" charset="-122"/>
              </a:rPr>
              <a:t>为地方经济社会发展提供了强有力支撑。</a:t>
            </a:r>
          </a:p>
          <a:p>
            <a:endParaRPr lang="zh-CN" altLang="en-US" dirty="0"/>
          </a:p>
        </p:txBody>
      </p:sp>
      <p:sp>
        <p:nvSpPr>
          <p:cNvPr id="4" name="标题 1"/>
          <p:cNvSpPr>
            <a:spLocks noGrp="1"/>
          </p:cNvSpPr>
          <p:nvPr>
            <p:ph type="title"/>
          </p:nvPr>
        </p:nvSpPr>
        <p:spPr>
          <a:xfrm>
            <a:off x="0" y="0"/>
            <a:ext cx="9144000" cy="1080000"/>
          </a:xfrm>
          <a:solidFill>
            <a:srgbClr val="0070C0"/>
          </a:solidFill>
        </p:spPr>
        <p:txBody>
          <a:bodyPr>
            <a:normAutofit/>
          </a:bodyPr>
          <a:lstStyle/>
          <a:p>
            <a:r>
              <a:rPr lang="en-US" altLang="zh-CN" sz="4800" b="1" dirty="0">
                <a:solidFill>
                  <a:schemeClr val="bg1"/>
                </a:solidFill>
                <a:latin typeface="方正大黑_GBK" pitchFamily="65" charset="-122"/>
                <a:ea typeface="方正大黑_GBK" pitchFamily="65" charset="-122"/>
              </a:rPr>
              <a:t>3.</a:t>
            </a:r>
            <a:r>
              <a:rPr lang="zh-CN" altLang="zh-CN" sz="4800" b="1" dirty="0">
                <a:solidFill>
                  <a:schemeClr val="bg1"/>
                </a:solidFill>
                <a:latin typeface="方正大黑_GBK" pitchFamily="65" charset="-122"/>
                <a:ea typeface="方正大黑_GBK" pitchFamily="65" charset="-122"/>
              </a:rPr>
              <a:t>中国“新大学运动”</a:t>
            </a:r>
          </a:p>
        </p:txBody>
      </p:sp>
    </p:spTree>
    <p:extLst>
      <p:ext uri="{BB962C8B-B14F-4D97-AF65-F5344CB8AC3E}">
        <p14:creationId xmlns:p14="http://schemas.microsoft.com/office/powerpoint/2010/main" val="22063146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1196753"/>
            <a:ext cx="8280920" cy="5040560"/>
          </a:xfrm>
        </p:spPr>
        <p:txBody>
          <a:bodyPr>
            <a:normAutofit fontScale="92500" lnSpcReduction="20000"/>
          </a:bodyPr>
          <a:lstStyle/>
          <a:p>
            <a:pPr marL="0" indent="0">
              <a:buNone/>
            </a:pPr>
            <a:r>
              <a:rPr lang="zh-CN" altLang="zh-CN" sz="2800" b="1" dirty="0">
                <a:solidFill>
                  <a:srgbClr val="000066"/>
                </a:solidFill>
                <a:latin typeface="方正大黑_GBK" pitchFamily="65" charset="-122"/>
                <a:ea typeface="方正大黑_GBK" pitchFamily="65" charset="-122"/>
              </a:rPr>
              <a:t>中国新建本科院校浪潮（</a:t>
            </a:r>
            <a:r>
              <a:rPr lang="en-US" altLang="zh-CN" sz="2800" b="1" dirty="0">
                <a:solidFill>
                  <a:srgbClr val="000066"/>
                </a:solidFill>
                <a:latin typeface="方正大黑_GBK" pitchFamily="65" charset="-122"/>
                <a:ea typeface="方正大黑_GBK" pitchFamily="65" charset="-122"/>
              </a:rPr>
              <a:t>2000</a:t>
            </a:r>
            <a:r>
              <a:rPr lang="zh-CN" altLang="zh-CN" sz="2800" b="1" dirty="0">
                <a:solidFill>
                  <a:srgbClr val="000066"/>
                </a:solidFill>
                <a:latin typeface="方正大黑_GBK" pitchFamily="65" charset="-122"/>
                <a:ea typeface="方正大黑_GBK" pitchFamily="65" charset="-122"/>
              </a:rPr>
              <a:t>年以来）</a:t>
            </a:r>
            <a:endParaRPr lang="zh-CN" altLang="zh-CN" sz="2800" dirty="0">
              <a:solidFill>
                <a:srgbClr val="000066"/>
              </a:solidFill>
              <a:latin typeface="方正大黑_GBK" pitchFamily="65" charset="-122"/>
              <a:ea typeface="方正大黑_GBK" pitchFamily="65" charset="-122"/>
            </a:endParaRPr>
          </a:p>
          <a:p>
            <a:pPr marL="0" indent="0">
              <a:buNone/>
            </a:pPr>
            <a:endParaRPr lang="en-US" altLang="zh-CN" sz="2800" dirty="0" smtClean="0">
              <a:solidFill>
                <a:srgbClr val="000066"/>
              </a:solidFill>
              <a:latin typeface="方正大黑_GBK" pitchFamily="65" charset="-122"/>
              <a:ea typeface="方正大黑_GBK" pitchFamily="65" charset="-122"/>
            </a:endParaRPr>
          </a:p>
          <a:p>
            <a:r>
              <a:rPr lang="en-US" altLang="zh-CN" sz="2800" b="1" dirty="0">
                <a:solidFill>
                  <a:srgbClr val="000066"/>
                </a:solidFill>
                <a:latin typeface="方正大黑_GBK" pitchFamily="65" charset="-122"/>
                <a:ea typeface="方正大黑_GBK" pitchFamily="65" charset="-122"/>
              </a:rPr>
              <a:t>1998</a:t>
            </a:r>
            <a:r>
              <a:rPr lang="zh-CN" altLang="zh-CN" sz="2800" b="1" dirty="0">
                <a:solidFill>
                  <a:srgbClr val="000066"/>
                </a:solidFill>
                <a:latin typeface="方正大黑_GBK" pitchFamily="65" charset="-122"/>
                <a:ea typeface="方正大黑_GBK" pitchFamily="65" charset="-122"/>
              </a:rPr>
              <a:t>年：</a:t>
            </a:r>
          </a:p>
          <a:p>
            <a:r>
              <a:rPr lang="zh-CN" altLang="zh-CN" sz="2800" b="1" dirty="0">
                <a:solidFill>
                  <a:srgbClr val="000066"/>
                </a:solidFill>
                <a:latin typeface="方正大黑_GBK" pitchFamily="65" charset="-122"/>
                <a:ea typeface="方正大黑_GBK" pitchFamily="65" charset="-122"/>
              </a:rPr>
              <a:t>全国本科高校</a:t>
            </a:r>
            <a:r>
              <a:rPr lang="en-US" altLang="zh-CN" sz="2800" b="1" dirty="0">
                <a:solidFill>
                  <a:srgbClr val="000066"/>
                </a:solidFill>
                <a:latin typeface="方正大黑_GBK" pitchFamily="65" charset="-122"/>
                <a:ea typeface="方正大黑_GBK" pitchFamily="65" charset="-122"/>
              </a:rPr>
              <a:t>591</a:t>
            </a:r>
            <a:r>
              <a:rPr lang="zh-CN" altLang="zh-CN" sz="2800" b="1" dirty="0">
                <a:solidFill>
                  <a:srgbClr val="000066"/>
                </a:solidFill>
                <a:latin typeface="方正大黑_GBK" pitchFamily="65" charset="-122"/>
                <a:ea typeface="方正大黑_GBK" pitchFamily="65" charset="-122"/>
              </a:rPr>
              <a:t>所，北京集中近</a:t>
            </a:r>
            <a:r>
              <a:rPr lang="en-US" altLang="zh-CN" sz="2800" b="1" dirty="0">
                <a:solidFill>
                  <a:srgbClr val="000066"/>
                </a:solidFill>
                <a:latin typeface="方正大黑_GBK" pitchFamily="65" charset="-122"/>
                <a:ea typeface="方正大黑_GBK" pitchFamily="65" charset="-122"/>
              </a:rPr>
              <a:t>1/10</a:t>
            </a:r>
            <a:r>
              <a:rPr lang="zh-CN" altLang="zh-CN" sz="2800" b="1" dirty="0">
                <a:solidFill>
                  <a:srgbClr val="000066"/>
                </a:solidFill>
                <a:latin typeface="方正大黑_GBK" pitchFamily="65" charset="-122"/>
                <a:ea typeface="方正大黑_GBK" pitchFamily="65" charset="-122"/>
              </a:rPr>
              <a:t>，</a:t>
            </a:r>
            <a:r>
              <a:rPr lang="en-US" altLang="zh-CN" sz="2800" b="1" dirty="0">
                <a:solidFill>
                  <a:srgbClr val="000066"/>
                </a:solidFill>
                <a:latin typeface="方正大黑_GBK" pitchFamily="65" charset="-122"/>
                <a:ea typeface="方正大黑_GBK" pitchFamily="65" charset="-122"/>
              </a:rPr>
              <a:t>4</a:t>
            </a:r>
            <a:r>
              <a:rPr lang="zh-CN" altLang="zh-CN" sz="2800" b="1" dirty="0">
                <a:solidFill>
                  <a:srgbClr val="000066"/>
                </a:solidFill>
                <a:latin typeface="方正大黑_GBK" pitchFamily="65" charset="-122"/>
                <a:ea typeface="方正大黑_GBK" pitchFamily="65" charset="-122"/>
              </a:rPr>
              <a:t>个直辖市集中近</a:t>
            </a:r>
            <a:r>
              <a:rPr lang="en-US" altLang="zh-CN" sz="2800" b="1" dirty="0">
                <a:solidFill>
                  <a:srgbClr val="000066"/>
                </a:solidFill>
                <a:latin typeface="方正大黑_GBK" pitchFamily="65" charset="-122"/>
                <a:ea typeface="方正大黑_GBK" pitchFamily="65" charset="-122"/>
              </a:rPr>
              <a:t>1/5</a:t>
            </a:r>
            <a:r>
              <a:rPr lang="zh-CN" altLang="zh-CN" sz="2800" b="1" dirty="0">
                <a:solidFill>
                  <a:srgbClr val="000066"/>
                </a:solidFill>
                <a:latin typeface="方正大黑_GBK" pitchFamily="65" charset="-122"/>
                <a:ea typeface="方正大黑_GBK" pitchFamily="65" charset="-122"/>
              </a:rPr>
              <a:t>，</a:t>
            </a:r>
            <a:r>
              <a:rPr lang="en-US" altLang="zh-CN" sz="2800" b="1" dirty="0">
                <a:solidFill>
                  <a:srgbClr val="000066"/>
                </a:solidFill>
                <a:latin typeface="方正大黑_GBK" pitchFamily="65" charset="-122"/>
                <a:ea typeface="方正大黑_GBK" pitchFamily="65" charset="-122"/>
              </a:rPr>
              <a:t>10</a:t>
            </a:r>
            <a:r>
              <a:rPr lang="zh-CN" altLang="zh-CN" sz="2800" b="1" dirty="0">
                <a:solidFill>
                  <a:srgbClr val="000066"/>
                </a:solidFill>
                <a:latin typeface="方正大黑_GBK" pitchFamily="65" charset="-122"/>
                <a:ea typeface="方正大黑_GBK" pitchFamily="65" charset="-122"/>
              </a:rPr>
              <a:t>个主要城市集中近</a:t>
            </a:r>
            <a:r>
              <a:rPr lang="en-US" altLang="zh-CN" sz="2800" b="1" dirty="0" smtClean="0">
                <a:solidFill>
                  <a:srgbClr val="000066"/>
                </a:solidFill>
                <a:latin typeface="方正大黑_GBK" pitchFamily="65" charset="-122"/>
                <a:ea typeface="方正大黑_GBK" pitchFamily="65" charset="-122"/>
              </a:rPr>
              <a:t>1/3</a:t>
            </a:r>
            <a:r>
              <a:rPr lang="zh-CN" altLang="en-US" sz="2800" b="1" dirty="0" smtClean="0">
                <a:solidFill>
                  <a:srgbClr val="000066"/>
                </a:solidFill>
                <a:latin typeface="方正大黑_GBK" pitchFamily="65" charset="-122"/>
                <a:ea typeface="方正大黑_GBK" pitchFamily="65" charset="-122"/>
              </a:rPr>
              <a:t>。</a:t>
            </a:r>
            <a:endParaRPr lang="zh-CN" altLang="zh-CN" sz="2800" b="1" dirty="0">
              <a:solidFill>
                <a:srgbClr val="000066"/>
              </a:solidFill>
              <a:latin typeface="方正大黑_GBK" pitchFamily="65" charset="-122"/>
              <a:ea typeface="方正大黑_GBK" pitchFamily="65" charset="-122"/>
            </a:endParaRPr>
          </a:p>
          <a:p>
            <a:pPr marL="0" indent="0">
              <a:buNone/>
            </a:pPr>
            <a:endParaRPr lang="en-US" altLang="zh-CN" sz="2800" b="1" dirty="0">
              <a:solidFill>
                <a:srgbClr val="000066"/>
              </a:solidFill>
              <a:latin typeface="方正大黑_GBK" pitchFamily="65" charset="-122"/>
              <a:ea typeface="方正大黑_GBK" pitchFamily="65" charset="-122"/>
            </a:endParaRPr>
          </a:p>
          <a:p>
            <a:r>
              <a:rPr lang="en-US" altLang="zh-CN" sz="2800" b="1" dirty="0" smtClean="0">
                <a:solidFill>
                  <a:srgbClr val="000066"/>
                </a:solidFill>
                <a:latin typeface="方正大黑_GBK" pitchFamily="65" charset="-122"/>
                <a:ea typeface="方正大黑_GBK" pitchFamily="65" charset="-122"/>
              </a:rPr>
              <a:t>2015</a:t>
            </a:r>
            <a:r>
              <a:rPr lang="zh-CN" altLang="zh-CN" sz="2800" b="1" dirty="0">
                <a:solidFill>
                  <a:srgbClr val="000066"/>
                </a:solidFill>
                <a:latin typeface="方正大黑_GBK" pitchFamily="65" charset="-122"/>
                <a:ea typeface="方正大黑_GBK" pitchFamily="65" charset="-122"/>
              </a:rPr>
              <a:t>年：</a:t>
            </a:r>
          </a:p>
          <a:p>
            <a:r>
              <a:rPr lang="zh-CN" altLang="zh-CN" sz="2800" b="1" dirty="0">
                <a:solidFill>
                  <a:srgbClr val="000066"/>
                </a:solidFill>
                <a:latin typeface="方正大黑_GBK" pitchFamily="65" charset="-122"/>
                <a:ea typeface="方正大黑_GBK" pitchFamily="65" charset="-122"/>
              </a:rPr>
              <a:t>全国本科高校</a:t>
            </a:r>
            <a:r>
              <a:rPr lang="en-US" altLang="zh-CN" sz="2800" b="1" dirty="0">
                <a:solidFill>
                  <a:srgbClr val="000066"/>
                </a:solidFill>
                <a:latin typeface="方正大黑_GBK" pitchFamily="65" charset="-122"/>
                <a:ea typeface="方正大黑_GBK" pitchFamily="65" charset="-122"/>
              </a:rPr>
              <a:t>1219</a:t>
            </a:r>
            <a:r>
              <a:rPr lang="zh-CN" altLang="zh-CN" sz="2800" b="1" dirty="0">
                <a:solidFill>
                  <a:srgbClr val="000066"/>
                </a:solidFill>
                <a:latin typeface="方正大黑_GBK" pitchFamily="65" charset="-122"/>
                <a:ea typeface="方正大黑_GBK" pitchFamily="65" charset="-122"/>
              </a:rPr>
              <a:t>所，其中新建本科院校</a:t>
            </a:r>
            <a:r>
              <a:rPr lang="en-US" altLang="zh-CN" sz="2800" b="1" dirty="0">
                <a:solidFill>
                  <a:srgbClr val="000066"/>
                </a:solidFill>
                <a:latin typeface="方正大黑_GBK" pitchFamily="65" charset="-122"/>
                <a:ea typeface="方正大黑_GBK" pitchFamily="65" charset="-122"/>
              </a:rPr>
              <a:t>678</a:t>
            </a:r>
            <a:r>
              <a:rPr lang="zh-CN" altLang="zh-CN" sz="2800" b="1" dirty="0">
                <a:solidFill>
                  <a:srgbClr val="000066"/>
                </a:solidFill>
                <a:latin typeface="方正大黑_GBK" pitchFamily="65" charset="-122"/>
                <a:ea typeface="方正大黑_GBK" pitchFamily="65" charset="-122"/>
              </a:rPr>
              <a:t>所，遍布全国</a:t>
            </a:r>
            <a:r>
              <a:rPr lang="en-US" altLang="zh-CN" sz="2800" b="1" dirty="0">
                <a:solidFill>
                  <a:srgbClr val="000066"/>
                </a:solidFill>
                <a:latin typeface="方正大黑_GBK" pitchFamily="65" charset="-122"/>
                <a:ea typeface="方正大黑_GBK" pitchFamily="65" charset="-122"/>
              </a:rPr>
              <a:t>29</a:t>
            </a:r>
            <a:r>
              <a:rPr lang="zh-CN" altLang="zh-CN" sz="2800" b="1" dirty="0">
                <a:solidFill>
                  <a:srgbClr val="000066"/>
                </a:solidFill>
                <a:latin typeface="方正大黑_GBK" pitchFamily="65" charset="-122"/>
                <a:ea typeface="方正大黑_GBK" pitchFamily="65" charset="-122"/>
              </a:rPr>
              <a:t>个省市自治区、覆盖</a:t>
            </a:r>
            <a:r>
              <a:rPr lang="en-US" altLang="zh-CN" sz="2800" b="1" dirty="0" smtClean="0">
                <a:solidFill>
                  <a:srgbClr val="000066"/>
                </a:solidFill>
                <a:latin typeface="方正大黑_GBK" pitchFamily="65" charset="-122"/>
                <a:ea typeface="方正大黑_GBK" pitchFamily="65" charset="-122"/>
              </a:rPr>
              <a:t>196</a:t>
            </a:r>
            <a:r>
              <a:rPr lang="zh-CN" altLang="en-US" sz="2800" b="1" dirty="0" smtClean="0">
                <a:solidFill>
                  <a:srgbClr val="000066"/>
                </a:solidFill>
                <a:latin typeface="方正大黑_GBK" pitchFamily="65" charset="-122"/>
                <a:ea typeface="方正大黑_GBK" pitchFamily="65" charset="-122"/>
              </a:rPr>
              <a:t>个</a:t>
            </a:r>
            <a:r>
              <a:rPr lang="zh-CN" altLang="zh-CN" sz="2800" b="1" dirty="0" smtClean="0">
                <a:solidFill>
                  <a:srgbClr val="000066"/>
                </a:solidFill>
                <a:latin typeface="方正大黑_GBK" pitchFamily="65" charset="-122"/>
                <a:ea typeface="方正大黑_GBK" pitchFamily="65" charset="-122"/>
              </a:rPr>
              <a:t>地级市</a:t>
            </a:r>
            <a:r>
              <a:rPr lang="zh-CN" altLang="zh-CN" sz="2800" b="1" dirty="0">
                <a:solidFill>
                  <a:srgbClr val="000066"/>
                </a:solidFill>
                <a:latin typeface="方正大黑_GBK" pitchFamily="65" charset="-122"/>
                <a:ea typeface="方正大黑_GBK" pitchFamily="65" charset="-122"/>
              </a:rPr>
              <a:t>及计划单列市，成为了地方经济社会发展的</a:t>
            </a:r>
            <a:r>
              <a:rPr lang="zh-CN" altLang="zh-CN" sz="2800" b="1" dirty="0">
                <a:solidFill>
                  <a:srgbClr val="FF0000"/>
                </a:solidFill>
                <a:latin typeface="方正大黑_GBK" pitchFamily="65" charset="-122"/>
                <a:ea typeface="方正大黑_GBK" pitchFamily="65" charset="-122"/>
              </a:rPr>
              <a:t>支撑平台</a:t>
            </a:r>
            <a:r>
              <a:rPr lang="zh-CN" altLang="zh-CN" sz="2800" b="1" dirty="0">
                <a:solidFill>
                  <a:srgbClr val="000066"/>
                </a:solidFill>
                <a:latin typeface="方正大黑_GBK" pitchFamily="65" charset="-122"/>
                <a:ea typeface="方正大黑_GBK" pitchFamily="65" charset="-122"/>
              </a:rPr>
              <a:t>、文化保护传承光大的</a:t>
            </a:r>
            <a:r>
              <a:rPr lang="zh-CN" altLang="zh-CN" sz="2800" b="1" dirty="0">
                <a:solidFill>
                  <a:srgbClr val="FF0000"/>
                </a:solidFill>
                <a:latin typeface="方正大黑_GBK" pitchFamily="65" charset="-122"/>
                <a:ea typeface="方正大黑_GBK" pitchFamily="65" charset="-122"/>
              </a:rPr>
              <a:t>重要基地</a:t>
            </a:r>
            <a:r>
              <a:rPr lang="zh-CN" altLang="zh-CN" sz="2800" b="1" dirty="0">
                <a:solidFill>
                  <a:srgbClr val="000066"/>
                </a:solidFill>
                <a:latin typeface="方正大黑_GBK" pitchFamily="65" charset="-122"/>
                <a:ea typeface="方正大黑_GBK" pitchFamily="65" charset="-122"/>
              </a:rPr>
              <a:t>、城市形象的</a:t>
            </a:r>
            <a:r>
              <a:rPr lang="zh-CN" altLang="zh-CN" sz="2800" b="1" dirty="0">
                <a:solidFill>
                  <a:srgbClr val="FF0000"/>
                </a:solidFill>
                <a:latin typeface="方正大黑_GBK" pitchFamily="65" charset="-122"/>
                <a:ea typeface="方正大黑_GBK" pitchFamily="65" charset="-122"/>
              </a:rPr>
              <a:t>靓丽名片</a:t>
            </a:r>
            <a:r>
              <a:rPr lang="zh-CN" altLang="en-US" sz="2800" b="1" dirty="0">
                <a:solidFill>
                  <a:srgbClr val="000066"/>
                </a:solidFill>
                <a:latin typeface="方正大黑_GBK" pitchFamily="65" charset="-122"/>
                <a:ea typeface="方正大黑_GBK" pitchFamily="65" charset="-122"/>
              </a:rPr>
              <a:t>。</a:t>
            </a:r>
            <a:endParaRPr lang="zh-CN" altLang="zh-CN" sz="2800" b="1" dirty="0">
              <a:solidFill>
                <a:srgbClr val="000066"/>
              </a:solidFill>
              <a:latin typeface="方正大黑_GBK" pitchFamily="65" charset="-122"/>
              <a:ea typeface="方正大黑_GBK" pitchFamily="65" charset="-122"/>
            </a:endParaRPr>
          </a:p>
          <a:p>
            <a:pPr algn="ctr"/>
            <a:r>
              <a:rPr lang="en-US" altLang="zh-CN" sz="2800" b="1" dirty="0">
                <a:solidFill>
                  <a:srgbClr val="000066"/>
                </a:solidFill>
                <a:latin typeface="方正大黑_GBK" pitchFamily="65" charset="-122"/>
                <a:ea typeface="方正大黑_GBK" pitchFamily="65" charset="-122"/>
              </a:rPr>
              <a:t>   </a:t>
            </a:r>
            <a:r>
              <a:rPr lang="zh-CN" altLang="zh-CN" sz="2800" b="1" dirty="0" smtClean="0">
                <a:solidFill>
                  <a:srgbClr val="000066"/>
                </a:solidFill>
                <a:effectLst/>
                <a:latin typeface="方正大黑_GBK" pitchFamily="65" charset="-122"/>
                <a:ea typeface="方正大黑_GBK" pitchFamily="65" charset="-122"/>
              </a:rPr>
              <a:t/>
            </a:r>
            <a:br>
              <a:rPr lang="zh-CN" altLang="zh-CN" sz="2800" b="1" dirty="0" smtClean="0">
                <a:solidFill>
                  <a:srgbClr val="000066"/>
                </a:solidFill>
                <a:effectLst/>
                <a:latin typeface="方正大黑_GBK" pitchFamily="65" charset="-122"/>
                <a:ea typeface="方正大黑_GBK" pitchFamily="65" charset="-122"/>
              </a:rPr>
            </a:br>
            <a:r>
              <a:rPr lang="zh-CN" altLang="zh-CN" sz="2800" b="1" dirty="0">
                <a:solidFill>
                  <a:srgbClr val="FF0000"/>
                </a:solidFill>
                <a:latin typeface="方正大黑_GBK" pitchFamily="65" charset="-122"/>
                <a:ea typeface="方正大黑_GBK" pitchFamily="65" charset="-122"/>
              </a:rPr>
              <a:t>这是高等教育发展史上的奇迹！</a:t>
            </a:r>
          </a:p>
          <a:p>
            <a:endParaRPr lang="zh-CN" altLang="en-US" sz="2000" dirty="0">
              <a:solidFill>
                <a:srgbClr val="000066"/>
              </a:solidFill>
              <a:latin typeface="方正大黑_GBK" pitchFamily="65" charset="-122"/>
              <a:ea typeface="方正大黑_GBK" pitchFamily="65" charset="-122"/>
            </a:endParaRPr>
          </a:p>
        </p:txBody>
      </p:sp>
      <p:sp>
        <p:nvSpPr>
          <p:cNvPr id="4" name="标题 1"/>
          <p:cNvSpPr>
            <a:spLocks noGrp="1"/>
          </p:cNvSpPr>
          <p:nvPr>
            <p:ph type="title"/>
          </p:nvPr>
        </p:nvSpPr>
        <p:spPr>
          <a:xfrm>
            <a:off x="0" y="0"/>
            <a:ext cx="9144000" cy="1080000"/>
          </a:xfrm>
          <a:solidFill>
            <a:srgbClr val="0070C0"/>
          </a:solidFill>
        </p:spPr>
        <p:txBody>
          <a:bodyPr>
            <a:normAutofit/>
          </a:bodyPr>
          <a:lstStyle/>
          <a:p>
            <a:r>
              <a:rPr lang="en-US" altLang="zh-CN" sz="4800" b="1" dirty="0">
                <a:solidFill>
                  <a:schemeClr val="bg1"/>
                </a:solidFill>
                <a:latin typeface="方正大黑_GBK" pitchFamily="65" charset="-122"/>
                <a:ea typeface="方正大黑_GBK" pitchFamily="65" charset="-122"/>
              </a:rPr>
              <a:t>3.</a:t>
            </a:r>
            <a:r>
              <a:rPr lang="zh-CN" altLang="zh-CN" sz="4800" b="1" dirty="0">
                <a:solidFill>
                  <a:schemeClr val="bg1"/>
                </a:solidFill>
                <a:latin typeface="方正大黑_GBK" pitchFamily="65" charset="-122"/>
                <a:ea typeface="方正大黑_GBK" pitchFamily="65" charset="-122"/>
              </a:rPr>
              <a:t>中国“新大学运动”</a:t>
            </a:r>
          </a:p>
        </p:txBody>
      </p:sp>
    </p:spTree>
    <p:extLst>
      <p:ext uri="{BB962C8B-B14F-4D97-AF65-F5344CB8AC3E}">
        <p14:creationId xmlns:p14="http://schemas.microsoft.com/office/powerpoint/2010/main" val="25422004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1412776"/>
            <a:ext cx="8352928" cy="4680520"/>
          </a:xfrm>
        </p:spPr>
        <p:txBody>
          <a:bodyPr>
            <a:normAutofit lnSpcReduction="10000"/>
          </a:bodyPr>
          <a:lstStyle/>
          <a:p>
            <a:r>
              <a:rPr lang="zh-CN" altLang="zh-CN" b="1" dirty="0" smtClean="0">
                <a:solidFill>
                  <a:srgbClr val="000066"/>
                </a:solidFill>
                <a:latin typeface="方正大黑_GBK" pitchFamily="65" charset="-122"/>
                <a:ea typeface="方正大黑_GBK" pitchFamily="65" charset="-122"/>
              </a:rPr>
              <a:t>当</a:t>
            </a:r>
            <a:r>
              <a:rPr lang="zh-CN" altLang="zh-CN" b="1" dirty="0">
                <a:solidFill>
                  <a:srgbClr val="000066"/>
                </a:solidFill>
                <a:latin typeface="方正大黑_GBK" pitchFamily="65" charset="-122"/>
                <a:ea typeface="方正大黑_GBK" pitchFamily="65" charset="-122"/>
              </a:rPr>
              <a:t>一个国家和地区处于转型、起飞的关键节点，对高等教育的需求会井喷式地爆发</a:t>
            </a:r>
            <a:r>
              <a:rPr lang="zh-CN" altLang="zh-CN" b="1" dirty="0" smtClean="0">
                <a:solidFill>
                  <a:srgbClr val="000066"/>
                </a:solidFill>
                <a:latin typeface="方正大黑_GBK" pitchFamily="65" charset="-122"/>
                <a:ea typeface="方正大黑_GBK" pitchFamily="65" charset="-122"/>
              </a:rPr>
              <a:t>；</a:t>
            </a:r>
            <a:endParaRPr lang="en-US" altLang="zh-CN" b="1" dirty="0" smtClean="0">
              <a:solidFill>
                <a:srgbClr val="000066"/>
              </a:solidFill>
              <a:latin typeface="方正大黑_GBK" pitchFamily="65" charset="-122"/>
              <a:ea typeface="方正大黑_GBK" pitchFamily="65" charset="-122"/>
            </a:endParaRPr>
          </a:p>
          <a:p>
            <a:endParaRPr lang="en-US" altLang="zh-CN" b="1" dirty="0" smtClean="0">
              <a:solidFill>
                <a:srgbClr val="000066"/>
              </a:solidFill>
              <a:latin typeface="方正大黑_GBK" pitchFamily="65" charset="-122"/>
              <a:ea typeface="方正大黑_GBK" pitchFamily="65" charset="-122"/>
            </a:endParaRPr>
          </a:p>
          <a:p>
            <a:r>
              <a:rPr lang="zh-CN" altLang="zh-CN" b="1" dirty="0" smtClean="0">
                <a:solidFill>
                  <a:srgbClr val="000066"/>
                </a:solidFill>
                <a:latin typeface="方正大黑_GBK" pitchFamily="65" charset="-122"/>
                <a:ea typeface="方正大黑_GBK" pitchFamily="65" charset="-122"/>
              </a:rPr>
              <a:t>新建</a:t>
            </a:r>
            <a:r>
              <a:rPr lang="zh-CN" altLang="zh-CN" b="1" dirty="0">
                <a:solidFill>
                  <a:srgbClr val="000066"/>
                </a:solidFill>
                <a:latin typeface="方正大黑_GBK" pitchFamily="65" charset="-122"/>
                <a:ea typeface="方正大黑_GBK" pitchFamily="65" charset="-122"/>
              </a:rPr>
              <a:t>高校只有置身经济社会发展潮流之中，才能突破资源供给瓶颈，在服务国家和区域发展中实现自身腾飞</a:t>
            </a:r>
            <a:r>
              <a:rPr lang="zh-CN" altLang="zh-CN" b="1" dirty="0" smtClean="0">
                <a:solidFill>
                  <a:srgbClr val="000066"/>
                </a:solidFill>
                <a:latin typeface="方正大黑_GBK" pitchFamily="65" charset="-122"/>
                <a:ea typeface="方正大黑_GBK" pitchFamily="65" charset="-122"/>
              </a:rPr>
              <a:t>；</a:t>
            </a:r>
            <a:endParaRPr lang="en-US" altLang="zh-CN" b="1" dirty="0" smtClean="0">
              <a:solidFill>
                <a:srgbClr val="000066"/>
              </a:solidFill>
              <a:latin typeface="方正大黑_GBK" pitchFamily="65" charset="-122"/>
              <a:ea typeface="方正大黑_GBK" pitchFamily="65" charset="-122"/>
            </a:endParaRPr>
          </a:p>
          <a:p>
            <a:endParaRPr lang="en-US" altLang="zh-CN" b="1" dirty="0" smtClean="0">
              <a:solidFill>
                <a:srgbClr val="000066"/>
              </a:solidFill>
              <a:latin typeface="方正大黑_GBK" pitchFamily="65" charset="-122"/>
              <a:ea typeface="方正大黑_GBK" pitchFamily="65" charset="-122"/>
            </a:endParaRPr>
          </a:p>
          <a:p>
            <a:r>
              <a:rPr lang="zh-CN" altLang="zh-CN" b="1" dirty="0" smtClean="0">
                <a:solidFill>
                  <a:srgbClr val="000066"/>
                </a:solidFill>
                <a:latin typeface="方正大黑_GBK" pitchFamily="65" charset="-122"/>
                <a:ea typeface="方正大黑_GBK" pitchFamily="65" charset="-122"/>
              </a:rPr>
              <a:t>地方</a:t>
            </a:r>
            <a:r>
              <a:rPr lang="zh-CN" altLang="zh-CN" b="1" dirty="0">
                <a:solidFill>
                  <a:srgbClr val="000066"/>
                </a:solidFill>
                <a:latin typeface="方正大黑_GBK" pitchFamily="65" charset="-122"/>
                <a:ea typeface="方正大黑_GBK" pitchFamily="65" charset="-122"/>
              </a:rPr>
              <a:t>应用型大学</a:t>
            </a:r>
            <a:r>
              <a:rPr lang="zh-CN" altLang="zh-CN" b="1" dirty="0">
                <a:solidFill>
                  <a:srgbClr val="FF0000"/>
                </a:solidFill>
                <a:latin typeface="方正大黑_GBK" pitchFamily="65" charset="-122"/>
                <a:ea typeface="方正大黑_GBK" pitchFamily="65" charset="-122"/>
              </a:rPr>
              <a:t>因地方需求而生、因地方需求而盛。</a:t>
            </a:r>
            <a:endParaRPr lang="zh-CN" altLang="en-US" b="1" dirty="0">
              <a:solidFill>
                <a:srgbClr val="FF0000"/>
              </a:solidFill>
              <a:latin typeface="方正大黑_GBK" pitchFamily="65" charset="-122"/>
              <a:ea typeface="方正大黑_GBK" pitchFamily="65" charset="-122"/>
            </a:endParaRPr>
          </a:p>
        </p:txBody>
      </p:sp>
      <p:sp>
        <p:nvSpPr>
          <p:cNvPr id="4" name="标题 1"/>
          <p:cNvSpPr>
            <a:spLocks noGrp="1"/>
          </p:cNvSpPr>
          <p:nvPr>
            <p:ph type="title"/>
          </p:nvPr>
        </p:nvSpPr>
        <p:spPr>
          <a:xfrm>
            <a:off x="0" y="0"/>
            <a:ext cx="9144000" cy="1080000"/>
          </a:xfrm>
          <a:solidFill>
            <a:srgbClr val="0070C0"/>
          </a:solidFill>
        </p:spPr>
        <p:txBody>
          <a:bodyPr>
            <a:normAutofit/>
          </a:bodyPr>
          <a:lstStyle/>
          <a:p>
            <a:r>
              <a:rPr lang="zh-CN" altLang="zh-CN" sz="4800" b="1" dirty="0">
                <a:solidFill>
                  <a:schemeClr val="bg1"/>
                </a:solidFill>
                <a:latin typeface="方正大黑_GBK" pitchFamily="65" charset="-122"/>
                <a:ea typeface="方正大黑_GBK" pitchFamily="65" charset="-122"/>
              </a:rPr>
              <a:t>新大学运动给我们的启示</a:t>
            </a:r>
          </a:p>
        </p:txBody>
      </p:sp>
    </p:spTree>
    <p:extLst>
      <p:ext uri="{BB962C8B-B14F-4D97-AF65-F5344CB8AC3E}">
        <p14:creationId xmlns:p14="http://schemas.microsoft.com/office/powerpoint/2010/main" val="12265140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2996952"/>
            <a:ext cx="8229600" cy="676672"/>
          </a:xfrm>
        </p:spPr>
        <p:txBody>
          <a:bodyPr>
            <a:normAutofit/>
          </a:bodyPr>
          <a:lstStyle/>
          <a:p>
            <a:pPr marL="0" indent="0" algn="ctr">
              <a:buNone/>
            </a:pPr>
            <a:r>
              <a:rPr lang="zh-CN" altLang="zh-CN" b="1" dirty="0">
                <a:solidFill>
                  <a:srgbClr val="000066"/>
                </a:solidFill>
                <a:latin typeface="Adobe 黑体 Std R" pitchFamily="34" charset="-122"/>
                <a:ea typeface="Adobe 黑体 Std R" pitchFamily="34" charset="-122"/>
                <a:cs typeface="+mj-cs"/>
              </a:rPr>
              <a:t>二、地方应用型大学发展的时代方位</a:t>
            </a:r>
            <a:endParaRPr lang="zh-CN" altLang="en-US" b="1" dirty="0">
              <a:solidFill>
                <a:srgbClr val="000066"/>
              </a:solidFill>
              <a:latin typeface="Adobe 黑体 Std R" pitchFamily="34" charset="-122"/>
              <a:ea typeface="Adobe 黑体 Std R" pitchFamily="34" charset="-122"/>
              <a:cs typeface="+mj-cs"/>
            </a:endParaRPr>
          </a:p>
        </p:txBody>
      </p:sp>
      <p:sp>
        <p:nvSpPr>
          <p:cNvPr id="4" name="标题 1"/>
          <p:cNvSpPr txBox="1">
            <a:spLocks/>
          </p:cNvSpPr>
          <p:nvPr/>
        </p:nvSpPr>
        <p:spPr>
          <a:xfrm>
            <a:off x="0" y="0"/>
            <a:ext cx="9144000" cy="1080000"/>
          </a:xfrm>
          <a:prstGeom prst="rect">
            <a:avLst/>
          </a:prstGeom>
          <a:solidFill>
            <a:srgbClr val="0070C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zh-CN" altLang="zh-CN" sz="4800" b="1" dirty="0">
              <a:solidFill>
                <a:schemeClr val="bg1"/>
              </a:solidFill>
              <a:latin typeface="方正大黑_GBK" pitchFamily="65" charset="-122"/>
              <a:ea typeface="方正大黑_GBK" pitchFamily="65" charset="-122"/>
            </a:endParaRPr>
          </a:p>
        </p:txBody>
      </p:sp>
    </p:spTree>
    <p:extLst>
      <p:ext uri="{BB962C8B-B14F-4D97-AF65-F5344CB8AC3E}">
        <p14:creationId xmlns:p14="http://schemas.microsoft.com/office/powerpoint/2010/main" val="24766756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1412776"/>
            <a:ext cx="8229600" cy="4525963"/>
          </a:xfrm>
        </p:spPr>
        <p:txBody>
          <a:bodyPr>
            <a:normAutofit lnSpcReduction="10000"/>
          </a:bodyPr>
          <a:lstStyle/>
          <a:p>
            <a:pPr marL="0" indent="0">
              <a:buNone/>
            </a:pPr>
            <a:r>
              <a:rPr lang="en-US" altLang="zh-CN" b="1" dirty="0" smtClean="0">
                <a:solidFill>
                  <a:srgbClr val="000066"/>
                </a:solidFill>
                <a:latin typeface="方正大黑_GBK" pitchFamily="65" charset="-122"/>
                <a:ea typeface="方正大黑_GBK" pitchFamily="65" charset="-122"/>
              </a:rPr>
              <a:t>2018</a:t>
            </a:r>
            <a:r>
              <a:rPr lang="zh-CN" altLang="zh-CN" b="1" dirty="0">
                <a:solidFill>
                  <a:srgbClr val="000066"/>
                </a:solidFill>
                <a:latin typeface="方正大黑_GBK" pitchFamily="65" charset="-122"/>
                <a:ea typeface="方正大黑_GBK" pitchFamily="65" charset="-122"/>
              </a:rPr>
              <a:t>年</a:t>
            </a:r>
            <a:r>
              <a:rPr lang="en-US" altLang="zh-CN" b="1" dirty="0">
                <a:solidFill>
                  <a:srgbClr val="000066"/>
                </a:solidFill>
                <a:latin typeface="方正大黑_GBK" pitchFamily="65" charset="-122"/>
                <a:ea typeface="方正大黑_GBK" pitchFamily="65" charset="-122"/>
              </a:rPr>
              <a:t>11</a:t>
            </a:r>
            <a:r>
              <a:rPr lang="zh-CN" altLang="zh-CN" b="1" dirty="0">
                <a:solidFill>
                  <a:srgbClr val="000066"/>
                </a:solidFill>
                <a:latin typeface="方正大黑_GBK" pitchFamily="65" charset="-122"/>
                <a:ea typeface="方正大黑_GBK" pitchFamily="65" charset="-122"/>
              </a:rPr>
              <a:t>月</a:t>
            </a:r>
            <a:r>
              <a:rPr lang="en-US" altLang="zh-CN" b="1" dirty="0">
                <a:solidFill>
                  <a:srgbClr val="000066"/>
                </a:solidFill>
                <a:latin typeface="方正大黑_GBK" pitchFamily="65" charset="-122"/>
                <a:ea typeface="方正大黑_GBK" pitchFamily="65" charset="-122"/>
              </a:rPr>
              <a:t>17</a:t>
            </a:r>
            <a:r>
              <a:rPr lang="zh-CN" altLang="zh-CN" b="1" dirty="0">
                <a:solidFill>
                  <a:srgbClr val="000066"/>
                </a:solidFill>
                <a:latin typeface="方正大黑_GBK" pitchFamily="65" charset="-122"/>
                <a:ea typeface="方正大黑_GBK" pitchFamily="65" charset="-122"/>
              </a:rPr>
              <a:t>日，习近平总书记出席</a:t>
            </a:r>
            <a:r>
              <a:rPr lang="en-US" altLang="zh-CN" b="1" dirty="0">
                <a:solidFill>
                  <a:srgbClr val="000066"/>
                </a:solidFill>
                <a:latin typeface="方正大黑_GBK" pitchFamily="65" charset="-122"/>
                <a:ea typeface="方正大黑_GBK" pitchFamily="65" charset="-122"/>
              </a:rPr>
              <a:t>APEC</a:t>
            </a:r>
            <a:r>
              <a:rPr lang="zh-CN" altLang="zh-CN" b="1" dirty="0">
                <a:solidFill>
                  <a:srgbClr val="000066"/>
                </a:solidFill>
                <a:latin typeface="方正大黑_GBK" pitchFamily="65" charset="-122"/>
                <a:ea typeface="方正大黑_GBK" pitchFamily="65" charset="-122"/>
              </a:rPr>
              <a:t>工商领导人峰会。</a:t>
            </a:r>
          </a:p>
          <a:p>
            <a:pPr lvl="0"/>
            <a:r>
              <a:rPr lang="zh-CN" altLang="zh-CN" b="1" dirty="0">
                <a:solidFill>
                  <a:srgbClr val="FF0000"/>
                </a:solidFill>
                <a:latin typeface="方正大黑_GBK" pitchFamily="65" charset="-122"/>
                <a:ea typeface="方正大黑_GBK" pitchFamily="65" charset="-122"/>
              </a:rPr>
              <a:t>形势：</a:t>
            </a:r>
            <a:r>
              <a:rPr lang="zh-CN" altLang="zh-CN" b="1" dirty="0">
                <a:solidFill>
                  <a:srgbClr val="000066"/>
                </a:solidFill>
                <a:latin typeface="方正大黑_GBK" pitchFamily="65" charset="-122"/>
                <a:ea typeface="方正大黑_GBK" pitchFamily="65" charset="-122"/>
              </a:rPr>
              <a:t>世界百年未有之变局；</a:t>
            </a:r>
          </a:p>
          <a:p>
            <a:pPr lvl="0"/>
            <a:r>
              <a:rPr lang="zh-CN" altLang="zh-CN" b="1" dirty="0">
                <a:solidFill>
                  <a:srgbClr val="FF0000"/>
                </a:solidFill>
                <a:latin typeface="方正大黑_GBK" pitchFamily="65" charset="-122"/>
                <a:ea typeface="方正大黑_GBK" pitchFamily="65" charset="-122"/>
              </a:rPr>
              <a:t>挑战：</a:t>
            </a:r>
            <a:r>
              <a:rPr lang="zh-CN" altLang="zh-CN" b="1" dirty="0">
                <a:solidFill>
                  <a:srgbClr val="000066"/>
                </a:solidFill>
                <a:latin typeface="方正大黑_GBK" pitchFamily="65" charset="-122"/>
                <a:ea typeface="方正大黑_GBK" pitchFamily="65" charset="-122"/>
              </a:rPr>
              <a:t>新科技革命和产业变革的时代浪潮奔腾而至，如果我们不应变、不求变，将错失发展机遇，甚至错过整个时代；</a:t>
            </a:r>
          </a:p>
          <a:p>
            <a:pPr lvl="0"/>
            <a:r>
              <a:rPr lang="zh-CN" altLang="zh-CN" b="1" dirty="0">
                <a:solidFill>
                  <a:srgbClr val="FF0000"/>
                </a:solidFill>
                <a:latin typeface="方正大黑_GBK" pitchFamily="65" charset="-122"/>
                <a:ea typeface="方正大黑_GBK" pitchFamily="65" charset="-122"/>
              </a:rPr>
              <a:t>机遇：</a:t>
            </a:r>
            <a:r>
              <a:rPr lang="zh-CN" altLang="zh-CN" b="1" dirty="0">
                <a:solidFill>
                  <a:srgbClr val="000066"/>
                </a:solidFill>
                <a:latin typeface="方正大黑_GBK" pitchFamily="65" charset="-122"/>
                <a:ea typeface="方正大黑_GBK" pitchFamily="65" charset="-122"/>
              </a:rPr>
              <a:t>新科技革命和产业变革是一次全方位变革，将对人类生产模式、生活方式、价值理念产生深刻影响。</a:t>
            </a:r>
          </a:p>
          <a:p>
            <a:endParaRPr lang="zh-CN" altLang="en-US" dirty="0"/>
          </a:p>
        </p:txBody>
      </p:sp>
      <p:sp>
        <p:nvSpPr>
          <p:cNvPr id="4" name="标题 1"/>
          <p:cNvSpPr txBox="1">
            <a:spLocks noGrp="1"/>
          </p:cNvSpPr>
          <p:nvPr>
            <p:ph type="title"/>
          </p:nvPr>
        </p:nvSpPr>
        <p:spPr>
          <a:xfrm>
            <a:off x="0" y="5110"/>
            <a:ext cx="9155825" cy="1080000"/>
          </a:xfrm>
          <a:prstGeom prst="rect">
            <a:avLst/>
          </a:prstGeom>
          <a:solidFill>
            <a:srgbClr val="0070C0"/>
          </a:solidFill>
        </p:spPr>
        <p:txBody>
          <a:bodyPr vert="horz" lIns="91440" tIns="45720" rIns="91440" bIns="45720" rtlCol="0" anchor="ctr">
            <a:normAutofit/>
          </a:bodyPr>
          <a:lstStyle/>
          <a:p>
            <a:r>
              <a:rPr lang="en-US" altLang="zh-CN" b="1" dirty="0">
                <a:solidFill>
                  <a:schemeClr val="bg1"/>
                </a:solidFill>
                <a:latin typeface="方正大黑_GBK" pitchFamily="65" charset="-122"/>
                <a:ea typeface="方正大黑_GBK" pitchFamily="65" charset="-122"/>
              </a:rPr>
              <a:t>1.</a:t>
            </a:r>
            <a:r>
              <a:rPr lang="zh-CN" altLang="zh-CN" b="1" dirty="0">
                <a:solidFill>
                  <a:schemeClr val="bg1"/>
                </a:solidFill>
                <a:latin typeface="方正大黑_GBK" pitchFamily="65" charset="-122"/>
                <a:ea typeface="方正大黑_GBK" pitchFamily="65" charset="-122"/>
              </a:rPr>
              <a:t>新科技革命和产业变革扑面而</a:t>
            </a:r>
            <a:r>
              <a:rPr lang="zh-CN" altLang="zh-CN" b="1" dirty="0" smtClean="0">
                <a:solidFill>
                  <a:schemeClr val="bg1"/>
                </a:solidFill>
                <a:latin typeface="方正大黑_GBK" pitchFamily="65" charset="-122"/>
                <a:ea typeface="方正大黑_GBK" pitchFamily="65" charset="-122"/>
              </a:rPr>
              <a:t>来</a:t>
            </a:r>
            <a:endParaRPr lang="zh-CN" altLang="en-US" dirty="0">
              <a:solidFill>
                <a:schemeClr val="bg1"/>
              </a:solidFill>
            </a:endParaRPr>
          </a:p>
        </p:txBody>
      </p:sp>
    </p:spTree>
    <p:extLst>
      <p:ext uri="{BB962C8B-B14F-4D97-AF65-F5344CB8AC3E}">
        <p14:creationId xmlns:p14="http://schemas.microsoft.com/office/powerpoint/2010/main" val="5233438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1340768"/>
            <a:ext cx="8229600" cy="4525963"/>
          </a:xfrm>
        </p:spPr>
        <p:txBody>
          <a:bodyPr>
            <a:normAutofit fontScale="92500"/>
          </a:bodyPr>
          <a:lstStyle/>
          <a:p>
            <a:r>
              <a:rPr lang="en-US" altLang="zh-CN" b="1" dirty="0">
                <a:solidFill>
                  <a:srgbClr val="000066"/>
                </a:solidFill>
                <a:latin typeface="方正大黑_GBK" pitchFamily="65" charset="-122"/>
                <a:ea typeface="方正大黑_GBK" pitchFamily="65" charset="-122"/>
              </a:rPr>
              <a:t>2017</a:t>
            </a:r>
            <a:r>
              <a:rPr lang="zh-CN" altLang="zh-CN" b="1" dirty="0">
                <a:solidFill>
                  <a:srgbClr val="000066"/>
                </a:solidFill>
                <a:latin typeface="方正大黑_GBK" pitchFamily="65" charset="-122"/>
                <a:ea typeface="方正大黑_GBK" pitchFamily="65" charset="-122"/>
              </a:rPr>
              <a:t>年</a:t>
            </a:r>
            <a:r>
              <a:rPr lang="en-US" altLang="zh-CN" b="1" dirty="0">
                <a:solidFill>
                  <a:srgbClr val="000066"/>
                </a:solidFill>
                <a:latin typeface="方正大黑_GBK" pitchFamily="65" charset="-122"/>
                <a:ea typeface="方正大黑_GBK" pitchFamily="65" charset="-122"/>
              </a:rPr>
              <a:t>6</a:t>
            </a:r>
            <a:r>
              <a:rPr lang="zh-CN" altLang="zh-CN" b="1" dirty="0">
                <a:solidFill>
                  <a:srgbClr val="000066"/>
                </a:solidFill>
                <a:latin typeface="方正大黑_GBK" pitchFamily="65" charset="-122"/>
                <a:ea typeface="方正大黑_GBK" pitchFamily="65" charset="-122"/>
              </a:rPr>
              <a:t>月</a:t>
            </a:r>
            <a:r>
              <a:rPr lang="en-US" altLang="zh-CN" b="1" dirty="0">
                <a:solidFill>
                  <a:srgbClr val="000066"/>
                </a:solidFill>
                <a:latin typeface="方正大黑_GBK" pitchFamily="65" charset="-122"/>
                <a:ea typeface="方正大黑_GBK" pitchFamily="65" charset="-122"/>
              </a:rPr>
              <a:t>22</a:t>
            </a:r>
            <a:r>
              <a:rPr lang="zh-CN" altLang="zh-CN" b="1" dirty="0">
                <a:solidFill>
                  <a:srgbClr val="000066"/>
                </a:solidFill>
                <a:latin typeface="方正大黑_GBK" pitchFamily="65" charset="-122"/>
                <a:ea typeface="方正大黑_GBK" pitchFamily="65" charset="-122"/>
              </a:rPr>
              <a:t>日，国务院党组理论学习中心组就新一轮世界科技革命和产业变革若干前沿领域发展态势进行专题学习。</a:t>
            </a:r>
            <a:endParaRPr lang="zh-CN" altLang="zh-CN" dirty="0">
              <a:solidFill>
                <a:srgbClr val="000066"/>
              </a:solidFill>
              <a:latin typeface="方正大黑_GBK" pitchFamily="65" charset="-122"/>
              <a:ea typeface="方正大黑_GBK" pitchFamily="65" charset="-122"/>
            </a:endParaRPr>
          </a:p>
          <a:p>
            <a:pPr lvl="0"/>
            <a:r>
              <a:rPr lang="zh-CN" altLang="zh-CN" b="1" dirty="0" smtClean="0">
                <a:solidFill>
                  <a:srgbClr val="FF0000"/>
                </a:solidFill>
                <a:latin typeface="方正大黑_GBK" pitchFamily="65" charset="-122"/>
                <a:ea typeface="方正大黑_GBK" pitchFamily="65" charset="-122"/>
              </a:rPr>
              <a:t>引发</a:t>
            </a:r>
            <a:r>
              <a:rPr lang="zh-CN" altLang="zh-CN" dirty="0">
                <a:solidFill>
                  <a:srgbClr val="FF0000"/>
                </a:solidFill>
                <a:latin typeface="方正大黑_GBK" pitchFamily="65" charset="-122"/>
                <a:ea typeface="方正大黑_GBK" pitchFamily="65" charset="-122"/>
              </a:rPr>
              <a:t>：</a:t>
            </a:r>
            <a:r>
              <a:rPr lang="zh-CN" altLang="zh-CN" b="1" dirty="0">
                <a:solidFill>
                  <a:srgbClr val="000066"/>
                </a:solidFill>
                <a:latin typeface="方正大黑_GBK" pitchFamily="65" charset="-122"/>
                <a:ea typeface="方正大黑_GBK" pitchFamily="65" charset="-122"/>
              </a:rPr>
              <a:t>未来世界经济政治格局深刻调整</a:t>
            </a:r>
          </a:p>
          <a:p>
            <a:pPr lvl="0"/>
            <a:r>
              <a:rPr lang="zh-CN" altLang="zh-CN" b="1" dirty="0">
                <a:solidFill>
                  <a:srgbClr val="FF0000"/>
                </a:solidFill>
                <a:latin typeface="方正大黑_GBK" pitchFamily="65" charset="-122"/>
                <a:ea typeface="方正大黑_GBK" pitchFamily="65" charset="-122"/>
              </a:rPr>
              <a:t>重塑：</a:t>
            </a:r>
            <a:r>
              <a:rPr lang="zh-CN" altLang="zh-CN" b="1" dirty="0">
                <a:solidFill>
                  <a:srgbClr val="000066"/>
                </a:solidFill>
                <a:latin typeface="方正大黑_GBK" pitchFamily="65" charset="-122"/>
                <a:ea typeface="方正大黑_GBK" pitchFamily="65" charset="-122"/>
              </a:rPr>
              <a:t>国家竞争力在全球的位置</a:t>
            </a:r>
          </a:p>
          <a:p>
            <a:pPr lvl="0"/>
            <a:r>
              <a:rPr lang="zh-CN" altLang="zh-CN" b="1" dirty="0">
                <a:solidFill>
                  <a:srgbClr val="FF0000"/>
                </a:solidFill>
                <a:latin typeface="方正大黑_GBK" pitchFamily="65" charset="-122"/>
                <a:ea typeface="方正大黑_GBK" pitchFamily="65" charset="-122"/>
              </a:rPr>
              <a:t>颠覆：</a:t>
            </a:r>
            <a:r>
              <a:rPr lang="zh-CN" altLang="zh-CN" b="1" dirty="0">
                <a:solidFill>
                  <a:srgbClr val="000066"/>
                </a:solidFill>
                <a:latin typeface="方正大黑_GBK" pitchFamily="65" charset="-122"/>
                <a:ea typeface="方正大黑_GBK" pitchFamily="65" charset="-122"/>
              </a:rPr>
              <a:t>现有很多产业的形态、分工和组织方式</a:t>
            </a:r>
          </a:p>
          <a:p>
            <a:pPr lvl="0"/>
            <a:r>
              <a:rPr lang="zh-CN" altLang="zh-CN" b="1" dirty="0">
                <a:solidFill>
                  <a:srgbClr val="FF0000"/>
                </a:solidFill>
                <a:latin typeface="方正大黑_GBK" pitchFamily="65" charset="-122"/>
                <a:ea typeface="方正大黑_GBK" pitchFamily="65" charset="-122"/>
              </a:rPr>
              <a:t>重构：</a:t>
            </a:r>
            <a:r>
              <a:rPr lang="zh-CN" altLang="zh-CN" b="1" dirty="0">
                <a:solidFill>
                  <a:srgbClr val="000066"/>
                </a:solidFill>
                <a:latin typeface="方正大黑_GBK" pitchFamily="65" charset="-122"/>
                <a:ea typeface="方正大黑_GBK" pitchFamily="65" charset="-122"/>
              </a:rPr>
              <a:t>人们的生活、学习和思维方式</a:t>
            </a:r>
          </a:p>
          <a:p>
            <a:pPr lvl="0"/>
            <a:r>
              <a:rPr lang="zh-CN" altLang="zh-CN" b="1" dirty="0">
                <a:solidFill>
                  <a:srgbClr val="FF0000"/>
                </a:solidFill>
                <a:latin typeface="方正大黑_GBK" pitchFamily="65" charset="-122"/>
                <a:ea typeface="方正大黑_GBK" pitchFamily="65" charset="-122"/>
              </a:rPr>
              <a:t>改变：</a:t>
            </a:r>
            <a:r>
              <a:rPr lang="zh-CN" altLang="zh-CN" b="1" dirty="0">
                <a:solidFill>
                  <a:srgbClr val="000066"/>
                </a:solidFill>
                <a:latin typeface="方正大黑_GBK" pitchFamily="65" charset="-122"/>
                <a:ea typeface="方正大黑_GBK" pitchFamily="65" charset="-122"/>
              </a:rPr>
              <a:t>人与世界的关系</a:t>
            </a:r>
          </a:p>
          <a:p>
            <a:endParaRPr lang="zh-CN" altLang="en-US" dirty="0"/>
          </a:p>
        </p:txBody>
      </p:sp>
      <p:sp>
        <p:nvSpPr>
          <p:cNvPr id="4" name="标题 1"/>
          <p:cNvSpPr txBox="1">
            <a:spLocks noGrp="1"/>
          </p:cNvSpPr>
          <p:nvPr>
            <p:ph type="title"/>
          </p:nvPr>
        </p:nvSpPr>
        <p:spPr>
          <a:xfrm>
            <a:off x="0" y="5110"/>
            <a:ext cx="9155825" cy="1080000"/>
          </a:xfrm>
          <a:prstGeom prst="rect">
            <a:avLst/>
          </a:prstGeom>
          <a:solidFill>
            <a:srgbClr val="0070C0"/>
          </a:solidFill>
        </p:spPr>
        <p:txBody>
          <a:bodyPr vert="horz" lIns="91440" tIns="45720" rIns="91440" bIns="45720" rtlCol="0" anchor="ctr">
            <a:normAutofit/>
          </a:bodyPr>
          <a:lstStyle/>
          <a:p>
            <a:r>
              <a:rPr lang="zh-CN" altLang="zh-CN" b="1" dirty="0">
                <a:solidFill>
                  <a:schemeClr val="bg1"/>
                </a:solidFill>
                <a:latin typeface="方正大黑_GBK" pitchFamily="65" charset="-122"/>
                <a:ea typeface="方正大黑_GBK" pitchFamily="65" charset="-122"/>
              </a:rPr>
              <a:t>引发、重塑、颠覆、重构、改变</a:t>
            </a:r>
            <a:endParaRPr lang="zh-CN" altLang="zh-CN" dirty="0">
              <a:solidFill>
                <a:schemeClr val="bg1"/>
              </a:solidFill>
              <a:latin typeface="方正大黑_GBK" pitchFamily="65" charset="-122"/>
              <a:ea typeface="方正大黑_GBK" pitchFamily="65" charset="-122"/>
            </a:endParaRPr>
          </a:p>
        </p:txBody>
      </p:sp>
    </p:spTree>
    <p:extLst>
      <p:ext uri="{BB962C8B-B14F-4D97-AF65-F5344CB8AC3E}">
        <p14:creationId xmlns:p14="http://schemas.microsoft.com/office/powerpoint/2010/main" val="28626549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1340768"/>
            <a:ext cx="8229600" cy="4929411"/>
          </a:xfrm>
        </p:spPr>
        <p:txBody>
          <a:bodyPr>
            <a:normAutofit lnSpcReduction="10000"/>
          </a:bodyPr>
          <a:lstStyle/>
          <a:p>
            <a:pPr lvl="0"/>
            <a:r>
              <a:rPr lang="zh-CN" altLang="zh-CN" b="1" dirty="0" smtClean="0">
                <a:solidFill>
                  <a:srgbClr val="C00000"/>
                </a:solidFill>
                <a:latin typeface="方正大黑_GBK" pitchFamily="65" charset="-122"/>
                <a:ea typeface="方正大黑_GBK" pitchFamily="65" charset="-122"/>
              </a:rPr>
              <a:t>大趋势</a:t>
            </a:r>
            <a:r>
              <a:rPr lang="zh-CN" altLang="zh-CN" b="1" dirty="0">
                <a:solidFill>
                  <a:srgbClr val="C00000"/>
                </a:solidFill>
                <a:latin typeface="方正大黑_GBK" pitchFamily="65" charset="-122"/>
                <a:ea typeface="方正大黑_GBK" pitchFamily="65" charset="-122"/>
              </a:rPr>
              <a:t>：</a:t>
            </a:r>
            <a:r>
              <a:rPr lang="zh-CN" altLang="zh-CN" b="1" dirty="0">
                <a:solidFill>
                  <a:srgbClr val="000066"/>
                </a:solidFill>
                <a:latin typeface="方正大黑_GBK" pitchFamily="65" charset="-122"/>
                <a:ea typeface="方正大黑_GBK" pitchFamily="65" charset="-122"/>
              </a:rPr>
              <a:t>技术和数字化在改变一切，第四次工业革命（</a:t>
            </a:r>
            <a:r>
              <a:rPr lang="en-US" altLang="zh-CN" b="1" dirty="0">
                <a:solidFill>
                  <a:srgbClr val="000066"/>
                </a:solidFill>
                <a:latin typeface="方正大黑_GBK" pitchFamily="65" charset="-122"/>
                <a:ea typeface="方正大黑_GBK" pitchFamily="65" charset="-122"/>
              </a:rPr>
              <a:t>The Fourth Industrial Revolution</a:t>
            </a:r>
            <a:r>
              <a:rPr lang="zh-CN" altLang="zh-CN" b="1" dirty="0">
                <a:solidFill>
                  <a:srgbClr val="000066"/>
                </a:solidFill>
                <a:latin typeface="方正大黑_GBK" pitchFamily="65" charset="-122"/>
                <a:ea typeface="方正大黑_GBK" pitchFamily="65" charset="-122"/>
              </a:rPr>
              <a:t>）的速度之快、范围之广、程度之深前所未有；</a:t>
            </a:r>
          </a:p>
          <a:p>
            <a:pPr lvl="0"/>
            <a:r>
              <a:rPr lang="zh-CN" altLang="zh-CN" b="1" dirty="0">
                <a:solidFill>
                  <a:srgbClr val="C00000"/>
                </a:solidFill>
                <a:latin typeface="方正大黑_GBK" pitchFamily="65" charset="-122"/>
                <a:ea typeface="方正大黑_GBK" pitchFamily="65" charset="-122"/>
              </a:rPr>
              <a:t>大机遇：</a:t>
            </a:r>
            <a:r>
              <a:rPr lang="zh-CN" altLang="zh-CN" b="1" dirty="0">
                <a:solidFill>
                  <a:srgbClr val="000066"/>
                </a:solidFill>
                <a:latin typeface="方正大黑_GBK" pitchFamily="65" charset="-122"/>
                <a:ea typeface="方正大黑_GBK" pitchFamily="65" charset="-122"/>
              </a:rPr>
              <a:t>物理、数字、生物世界的跨界融合，人工智能、机器人等一系列新兴突破技术涌现；</a:t>
            </a:r>
          </a:p>
          <a:p>
            <a:pPr lvl="0"/>
            <a:r>
              <a:rPr lang="zh-CN" altLang="zh-CN" b="1" dirty="0">
                <a:solidFill>
                  <a:srgbClr val="C00000"/>
                </a:solidFill>
                <a:latin typeface="方正大黑_GBK" pitchFamily="65" charset="-122"/>
                <a:ea typeface="方正大黑_GBK" pitchFamily="65" charset="-122"/>
              </a:rPr>
              <a:t>大挑战：</a:t>
            </a:r>
            <a:r>
              <a:rPr lang="zh-CN" altLang="zh-CN" b="1" dirty="0">
                <a:solidFill>
                  <a:srgbClr val="000066"/>
                </a:solidFill>
                <a:latin typeface="方正大黑_GBK" pitchFamily="65" charset="-122"/>
                <a:ea typeface="方正大黑_GBK" pitchFamily="65" charset="-122"/>
              </a:rPr>
              <a:t>新的商业模式出现，现有商务模式</a:t>
            </a:r>
            <a:r>
              <a:rPr lang="zh-CN" altLang="zh-CN" b="1" dirty="0">
                <a:solidFill>
                  <a:srgbClr val="C00000"/>
                </a:solidFill>
                <a:latin typeface="方正大黑_GBK" pitchFamily="65" charset="-122"/>
                <a:ea typeface="方正大黑_GBK" pitchFamily="65" charset="-122"/>
              </a:rPr>
              <a:t>被颠覆</a:t>
            </a:r>
            <a:r>
              <a:rPr lang="zh-CN" altLang="zh-CN" b="1" dirty="0">
                <a:solidFill>
                  <a:srgbClr val="000066"/>
                </a:solidFill>
                <a:latin typeface="方正大黑_GBK" pitchFamily="65" charset="-122"/>
                <a:ea typeface="方正大黑_GBK" pitchFamily="65" charset="-122"/>
              </a:rPr>
              <a:t>，生产、消费、运输和支付体系</a:t>
            </a:r>
            <a:r>
              <a:rPr lang="zh-CN" altLang="zh-CN" b="1" dirty="0">
                <a:solidFill>
                  <a:srgbClr val="C00000"/>
                </a:solidFill>
                <a:latin typeface="方正大黑_GBK" pitchFamily="65" charset="-122"/>
                <a:ea typeface="方正大黑_GBK" pitchFamily="65" charset="-122"/>
              </a:rPr>
              <a:t>被重塑</a:t>
            </a:r>
            <a:r>
              <a:rPr lang="zh-CN" altLang="zh-CN" b="1" dirty="0">
                <a:solidFill>
                  <a:srgbClr val="000066"/>
                </a:solidFill>
                <a:latin typeface="方正大黑_GBK" pitchFamily="65" charset="-122"/>
                <a:ea typeface="方正大黑_GBK" pitchFamily="65" charset="-122"/>
              </a:rPr>
              <a:t>。</a:t>
            </a:r>
          </a:p>
          <a:p>
            <a:endParaRPr lang="zh-CN" altLang="en-US" dirty="0">
              <a:solidFill>
                <a:srgbClr val="000066"/>
              </a:solidFill>
            </a:endParaRPr>
          </a:p>
        </p:txBody>
      </p:sp>
      <p:sp>
        <p:nvSpPr>
          <p:cNvPr id="4" name="标题 1"/>
          <p:cNvSpPr txBox="1">
            <a:spLocks noGrp="1"/>
          </p:cNvSpPr>
          <p:nvPr>
            <p:ph type="title"/>
          </p:nvPr>
        </p:nvSpPr>
        <p:spPr>
          <a:xfrm>
            <a:off x="-11825" y="-8538"/>
            <a:ext cx="9155825" cy="1080000"/>
          </a:xfrm>
          <a:prstGeom prst="rect">
            <a:avLst/>
          </a:prstGeom>
          <a:solidFill>
            <a:srgbClr val="0070C0"/>
          </a:solidFill>
        </p:spPr>
        <p:txBody>
          <a:bodyPr vert="horz" lIns="91440" tIns="45720" rIns="91440" bIns="45720" rtlCol="0" anchor="ctr">
            <a:normAutofit/>
          </a:bodyPr>
          <a:lstStyle/>
          <a:p>
            <a:r>
              <a:rPr lang="zh-CN" altLang="zh-CN" b="1" dirty="0">
                <a:solidFill>
                  <a:schemeClr val="bg1"/>
                </a:solidFill>
                <a:latin typeface="方正大黑_GBK" pitchFamily="65" charset="-122"/>
                <a:ea typeface="方正大黑_GBK" pitchFamily="65" charset="-122"/>
              </a:rPr>
              <a:t>克劳斯·施瓦布：转型的力量</a:t>
            </a:r>
            <a:endParaRPr lang="zh-CN" altLang="zh-CN" dirty="0">
              <a:solidFill>
                <a:schemeClr val="bg1"/>
              </a:solidFill>
              <a:latin typeface="方正大黑_GBK" pitchFamily="65" charset="-122"/>
              <a:ea typeface="方正大黑_GBK" pitchFamily="65" charset="-122"/>
            </a:endParaRPr>
          </a:p>
        </p:txBody>
      </p:sp>
    </p:spTree>
    <p:extLst>
      <p:ext uri="{BB962C8B-B14F-4D97-AF65-F5344CB8AC3E}">
        <p14:creationId xmlns:p14="http://schemas.microsoft.com/office/powerpoint/2010/main" val="6909908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12776"/>
            <a:ext cx="8640960"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标题 1"/>
          <p:cNvSpPr txBox="1">
            <a:spLocks/>
          </p:cNvSpPr>
          <p:nvPr/>
        </p:nvSpPr>
        <p:spPr>
          <a:xfrm>
            <a:off x="0" y="5110"/>
            <a:ext cx="9155825" cy="1080000"/>
          </a:xfrm>
          <a:prstGeom prst="rect">
            <a:avLst/>
          </a:prstGeom>
          <a:solidFill>
            <a:srgbClr val="0070C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b="1" dirty="0">
                <a:solidFill>
                  <a:schemeClr val="bg1"/>
                </a:solidFill>
                <a:latin typeface="方正大黑_GBK" pitchFamily="65" charset="-122"/>
                <a:ea typeface="方正大黑_GBK" pitchFamily="65" charset="-122"/>
              </a:rPr>
              <a:t>预计将在</a:t>
            </a:r>
            <a:r>
              <a:rPr lang="en-US" altLang="zh-CN" b="1" dirty="0">
                <a:solidFill>
                  <a:schemeClr val="bg1"/>
                </a:solidFill>
                <a:latin typeface="方正大黑_GBK" pitchFamily="65" charset="-122"/>
                <a:ea typeface="方正大黑_GBK" pitchFamily="65" charset="-122"/>
              </a:rPr>
              <a:t>2025</a:t>
            </a:r>
            <a:r>
              <a:rPr lang="zh-CN" altLang="en-US" b="1" dirty="0">
                <a:solidFill>
                  <a:schemeClr val="bg1"/>
                </a:solidFill>
                <a:latin typeface="方正大黑_GBK" pitchFamily="65" charset="-122"/>
                <a:ea typeface="方正大黑_GBK" pitchFamily="65" charset="-122"/>
              </a:rPr>
              <a:t>年前出现的</a:t>
            </a:r>
            <a:r>
              <a:rPr lang="en-US" altLang="zh-CN" b="1" dirty="0">
                <a:solidFill>
                  <a:schemeClr val="bg1"/>
                </a:solidFill>
                <a:latin typeface="方正大黑_GBK" pitchFamily="65" charset="-122"/>
                <a:ea typeface="方正大黑_GBK" pitchFamily="65" charset="-122"/>
              </a:rPr>
              <a:t>21</a:t>
            </a:r>
            <a:r>
              <a:rPr lang="zh-CN" altLang="en-US" b="1" dirty="0">
                <a:solidFill>
                  <a:schemeClr val="bg1"/>
                </a:solidFill>
                <a:latin typeface="方正大黑_GBK" pitchFamily="65" charset="-122"/>
                <a:ea typeface="方正大黑_GBK" pitchFamily="65" charset="-122"/>
              </a:rPr>
              <a:t>个引爆点</a:t>
            </a:r>
            <a:endParaRPr lang="zh-CN" altLang="zh-CN" b="1" dirty="0">
              <a:solidFill>
                <a:schemeClr val="bg1"/>
              </a:solidFill>
              <a:latin typeface="方正大黑_GBK" pitchFamily="65" charset="-122"/>
              <a:ea typeface="方正大黑_GBK" pitchFamily="65" charset="-122"/>
            </a:endParaRPr>
          </a:p>
        </p:txBody>
      </p:sp>
    </p:spTree>
    <p:extLst>
      <p:ext uri="{BB962C8B-B14F-4D97-AF65-F5344CB8AC3E}">
        <p14:creationId xmlns:p14="http://schemas.microsoft.com/office/powerpoint/2010/main" val="15133647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1484784"/>
            <a:ext cx="8208912" cy="5112568"/>
          </a:xfrm>
        </p:spPr>
        <p:txBody>
          <a:bodyPr>
            <a:noAutofit/>
          </a:bodyPr>
          <a:lstStyle/>
          <a:p>
            <a:r>
              <a:rPr lang="zh-CN" altLang="zh-CN" sz="2400" b="1" dirty="0" smtClean="0">
                <a:solidFill>
                  <a:srgbClr val="FF0000"/>
                </a:solidFill>
                <a:latin typeface="方正大黑_GBK" pitchFamily="65" charset="-122"/>
                <a:ea typeface="方正大黑_GBK" pitchFamily="65" charset="-122"/>
              </a:rPr>
              <a:t>世界</a:t>
            </a:r>
            <a:r>
              <a:rPr lang="zh-CN" altLang="zh-CN" sz="2400" b="1" dirty="0">
                <a:solidFill>
                  <a:srgbClr val="FF0000"/>
                </a:solidFill>
                <a:latin typeface="方正大黑_GBK" pitchFamily="65" charset="-122"/>
                <a:ea typeface="方正大黑_GBK" pitchFamily="65" charset="-122"/>
              </a:rPr>
              <a:t>正在变化，教育也必须改变。</a:t>
            </a:r>
            <a:r>
              <a:rPr lang="zh-CN" altLang="zh-CN" sz="2400" b="1" dirty="0">
                <a:solidFill>
                  <a:srgbClr val="000066"/>
                </a:solidFill>
                <a:latin typeface="方正大黑_GBK" pitchFamily="65" charset="-122"/>
                <a:ea typeface="方正大黑_GBK" pitchFamily="65" charset="-122"/>
              </a:rPr>
              <a:t>世界各地的社会都在经历着深刻的变革，这就需要新的教育形式，以培养当今和未来社会和经济所需要的能力。</a:t>
            </a:r>
          </a:p>
          <a:p>
            <a:r>
              <a:rPr lang="zh-CN" altLang="zh-CN" sz="2000" dirty="0">
                <a:solidFill>
                  <a:srgbClr val="000066"/>
                </a:solidFill>
                <a:latin typeface="方正大黑_GBK" pitchFamily="65" charset="-122"/>
                <a:ea typeface="方正大黑_GBK" pitchFamily="65" charset="-122"/>
              </a:rPr>
              <a:t>（</a:t>
            </a:r>
            <a:r>
              <a:rPr lang="en-US" altLang="zh-CN" sz="2000" dirty="0">
                <a:solidFill>
                  <a:srgbClr val="FF0000"/>
                </a:solidFill>
                <a:latin typeface="方正大黑_GBK" pitchFamily="65" charset="-122"/>
                <a:ea typeface="方正大黑_GBK" pitchFamily="65" charset="-122"/>
              </a:rPr>
              <a:t>UNESCO,2015:</a:t>
            </a:r>
            <a:r>
              <a:rPr lang="en-US" altLang="zh-CN" sz="2000" b="1" dirty="0">
                <a:solidFill>
                  <a:srgbClr val="FF0000"/>
                </a:solidFill>
                <a:latin typeface="方正大黑_GBK" pitchFamily="65" charset="-122"/>
                <a:ea typeface="方正大黑_GBK" pitchFamily="65" charset="-122"/>
              </a:rPr>
              <a:t>The world is changing-deep</a:t>
            </a:r>
            <a:r>
              <a:rPr lang="en-US" altLang="zh-CN" sz="2000" dirty="0">
                <a:solidFill>
                  <a:srgbClr val="000066"/>
                </a:solidFill>
                <a:latin typeface="方正大黑_GBK" pitchFamily="65" charset="-122"/>
                <a:ea typeface="方正大黑_GBK" pitchFamily="65" charset="-122"/>
              </a:rPr>
              <a:t> </a:t>
            </a:r>
            <a:r>
              <a:rPr lang="en-US" altLang="zh-CN" sz="2000" dirty="0" err="1">
                <a:solidFill>
                  <a:srgbClr val="000066"/>
                </a:solidFill>
                <a:latin typeface="方正大黑_GBK" pitchFamily="65" charset="-122"/>
                <a:ea typeface="方正大黑_GBK" pitchFamily="65" charset="-122"/>
              </a:rPr>
              <a:t>transformation,new</a:t>
            </a:r>
            <a:r>
              <a:rPr lang="en-US" altLang="zh-CN" sz="2000" dirty="0">
                <a:solidFill>
                  <a:srgbClr val="000066"/>
                </a:solidFill>
                <a:latin typeface="方正大黑_GBK" pitchFamily="65" charset="-122"/>
                <a:ea typeface="方正大黑_GBK" pitchFamily="65" charset="-122"/>
              </a:rPr>
              <a:t> forms of </a:t>
            </a:r>
            <a:r>
              <a:rPr lang="en-US" altLang="zh-CN" sz="2000" dirty="0" err="1">
                <a:solidFill>
                  <a:srgbClr val="000066"/>
                </a:solidFill>
                <a:latin typeface="方正大黑_GBK" pitchFamily="65" charset="-122"/>
                <a:ea typeface="方正大黑_GBK" pitchFamily="65" charset="-122"/>
              </a:rPr>
              <a:t>education,competencies,today</a:t>
            </a:r>
            <a:r>
              <a:rPr lang="en-US" altLang="zh-CN" sz="2000" dirty="0">
                <a:solidFill>
                  <a:srgbClr val="000066"/>
                </a:solidFill>
                <a:latin typeface="方正大黑_GBK" pitchFamily="65" charset="-122"/>
                <a:ea typeface="方正大黑_GBK" pitchFamily="65" charset="-122"/>
              </a:rPr>
              <a:t> and tomorrow</a:t>
            </a:r>
            <a:r>
              <a:rPr lang="zh-CN" altLang="zh-CN" sz="2000" dirty="0">
                <a:solidFill>
                  <a:srgbClr val="000066"/>
                </a:solidFill>
                <a:latin typeface="方正大黑_GBK" pitchFamily="65" charset="-122"/>
                <a:ea typeface="方正大黑_GBK" pitchFamily="65" charset="-122"/>
              </a:rPr>
              <a:t>）</a:t>
            </a:r>
          </a:p>
          <a:p>
            <a:endParaRPr lang="en-US" altLang="zh-CN" sz="2400" b="1" dirty="0" smtClean="0">
              <a:solidFill>
                <a:srgbClr val="000066"/>
              </a:solidFill>
              <a:latin typeface="方正大黑_GBK" pitchFamily="65" charset="-122"/>
              <a:ea typeface="方正大黑_GBK" pitchFamily="65" charset="-122"/>
            </a:endParaRPr>
          </a:p>
          <a:p>
            <a:r>
              <a:rPr lang="zh-CN" altLang="zh-CN" sz="2400" b="1" dirty="0" smtClean="0">
                <a:solidFill>
                  <a:srgbClr val="000066"/>
                </a:solidFill>
                <a:latin typeface="方正大黑_GBK" pitchFamily="65" charset="-122"/>
                <a:ea typeface="方正大黑_GBK" pitchFamily="65" charset="-122"/>
              </a:rPr>
              <a:t>工程</a:t>
            </a:r>
            <a:r>
              <a:rPr lang="zh-CN" altLang="zh-CN" sz="2400" b="1" dirty="0">
                <a:solidFill>
                  <a:srgbClr val="000066"/>
                </a:solidFill>
                <a:latin typeface="方正大黑_GBK" pitchFamily="65" charset="-122"/>
                <a:ea typeface="方正大黑_GBK" pitchFamily="65" charset="-122"/>
              </a:rPr>
              <a:t>教育进入了</a:t>
            </a:r>
            <a:r>
              <a:rPr lang="zh-CN" altLang="zh-CN" sz="2400" b="1" dirty="0">
                <a:solidFill>
                  <a:srgbClr val="FF0000"/>
                </a:solidFill>
                <a:latin typeface="方正大黑_GBK" pitchFamily="65" charset="-122"/>
                <a:ea typeface="方正大黑_GBK" pitchFamily="65" charset="-122"/>
              </a:rPr>
              <a:t>快速和根本性</a:t>
            </a:r>
            <a:r>
              <a:rPr lang="zh-CN" altLang="zh-CN" sz="2400" b="1" dirty="0">
                <a:solidFill>
                  <a:srgbClr val="000066"/>
                </a:solidFill>
                <a:latin typeface="方正大黑_GBK" pitchFamily="65" charset="-122"/>
                <a:ea typeface="方正大黑_GBK" pitchFamily="65" charset="-122"/>
              </a:rPr>
              <a:t>变革时期，最好的工程教育不限于世界一流研究型大学和小而精的学校，新的竞争者将为未来优秀工程教育建立新的标准。</a:t>
            </a:r>
          </a:p>
          <a:p>
            <a:r>
              <a:rPr lang="zh-CN" altLang="zh-CN" sz="2000" dirty="0">
                <a:solidFill>
                  <a:srgbClr val="000066"/>
                </a:solidFill>
                <a:latin typeface="方正大黑_GBK" pitchFamily="65" charset="-122"/>
                <a:ea typeface="方正大黑_GBK" pitchFamily="65" charset="-122"/>
              </a:rPr>
              <a:t>（</a:t>
            </a:r>
            <a:r>
              <a:rPr lang="en-US" altLang="zh-CN" sz="2000" dirty="0">
                <a:solidFill>
                  <a:srgbClr val="000066"/>
                </a:solidFill>
                <a:latin typeface="方正大黑_GBK" pitchFamily="65" charset="-122"/>
                <a:ea typeface="方正大黑_GBK" pitchFamily="65" charset="-122"/>
              </a:rPr>
              <a:t>MIT,2018:</a:t>
            </a:r>
            <a:r>
              <a:rPr lang="en-US" altLang="zh-CN" sz="2000" b="1" dirty="0">
                <a:solidFill>
                  <a:srgbClr val="FF0000"/>
                </a:solidFill>
                <a:latin typeface="方正大黑_GBK" pitchFamily="65" charset="-122"/>
                <a:ea typeface="方正大黑_GBK" pitchFamily="65" charset="-122"/>
              </a:rPr>
              <a:t>Rapid and fundamental </a:t>
            </a:r>
            <a:r>
              <a:rPr lang="en-US" altLang="zh-CN" sz="2000" b="1" dirty="0" err="1">
                <a:solidFill>
                  <a:srgbClr val="FF0000"/>
                </a:solidFill>
                <a:latin typeface="方正大黑_GBK" pitchFamily="65" charset="-122"/>
                <a:ea typeface="方正大黑_GBK" pitchFamily="65" charset="-122"/>
              </a:rPr>
              <a:t>change,</a:t>
            </a:r>
            <a:r>
              <a:rPr lang="en-US" altLang="zh-CN" sz="2000" dirty="0" err="1">
                <a:solidFill>
                  <a:srgbClr val="000066"/>
                </a:solidFill>
                <a:latin typeface="方正大黑_GBK" pitchFamily="65" charset="-122"/>
                <a:ea typeface="方正大黑_GBK" pitchFamily="65" charset="-122"/>
              </a:rPr>
              <a:t>most</a:t>
            </a:r>
            <a:r>
              <a:rPr lang="en-US" altLang="zh-CN" sz="2000" b="1" dirty="0">
                <a:solidFill>
                  <a:srgbClr val="FF0000"/>
                </a:solidFill>
                <a:latin typeface="方正大黑_GBK" pitchFamily="65" charset="-122"/>
                <a:ea typeface="方正大黑_GBK" pitchFamily="65" charset="-122"/>
              </a:rPr>
              <a:t> </a:t>
            </a:r>
            <a:r>
              <a:rPr lang="en-US" altLang="zh-CN" sz="2000" dirty="0">
                <a:solidFill>
                  <a:srgbClr val="000066"/>
                </a:solidFill>
                <a:latin typeface="方正大黑_GBK" pitchFamily="65" charset="-122"/>
                <a:ea typeface="方正大黑_GBK" pitchFamily="65" charset="-122"/>
              </a:rPr>
              <a:t>highly-rated </a:t>
            </a:r>
            <a:r>
              <a:rPr lang="en-US" altLang="zh-CN" sz="2000" dirty="0" err="1" smtClean="0">
                <a:solidFill>
                  <a:srgbClr val="000066"/>
                </a:solidFill>
                <a:latin typeface="方正大黑_GBK" pitchFamily="65" charset="-122"/>
                <a:ea typeface="方正大黑_GBK" pitchFamily="65" charset="-122"/>
              </a:rPr>
              <a:t>programs,emer-gence</a:t>
            </a:r>
            <a:r>
              <a:rPr lang="en-US" altLang="zh-CN" sz="2000" dirty="0" smtClean="0">
                <a:solidFill>
                  <a:srgbClr val="000066"/>
                </a:solidFill>
                <a:latin typeface="方正大黑_GBK" pitchFamily="65" charset="-122"/>
                <a:ea typeface="方正大黑_GBK" pitchFamily="65" charset="-122"/>
              </a:rPr>
              <a:t> </a:t>
            </a:r>
            <a:r>
              <a:rPr lang="en-US" altLang="zh-CN" sz="2000" dirty="0">
                <a:solidFill>
                  <a:srgbClr val="000066"/>
                </a:solidFill>
                <a:latin typeface="方正大黑_GBK" pitchFamily="65" charset="-122"/>
                <a:ea typeface="方正大黑_GBK" pitchFamily="65" charset="-122"/>
              </a:rPr>
              <a:t>of new </a:t>
            </a:r>
            <a:r>
              <a:rPr lang="en-US" altLang="zh-CN" sz="2000" dirty="0" err="1">
                <a:solidFill>
                  <a:srgbClr val="000066"/>
                </a:solidFill>
                <a:latin typeface="方正大黑_GBK" pitchFamily="65" charset="-122"/>
                <a:ea typeface="方正大黑_GBK" pitchFamily="65" charset="-122"/>
              </a:rPr>
              <a:t>players,future</a:t>
            </a:r>
            <a:r>
              <a:rPr lang="en-US" altLang="zh-CN" sz="2000" dirty="0">
                <a:solidFill>
                  <a:srgbClr val="000066"/>
                </a:solidFill>
                <a:latin typeface="方正大黑_GBK" pitchFamily="65" charset="-122"/>
                <a:ea typeface="方正大黑_GBK" pitchFamily="65" charset="-122"/>
              </a:rPr>
              <a:t> benchmark of excellence</a:t>
            </a:r>
            <a:r>
              <a:rPr lang="zh-CN" altLang="zh-CN" sz="2000" dirty="0">
                <a:solidFill>
                  <a:srgbClr val="000066"/>
                </a:solidFill>
                <a:latin typeface="方正大黑_GBK" pitchFamily="65" charset="-122"/>
                <a:ea typeface="方正大黑_GBK" pitchFamily="65" charset="-122"/>
              </a:rPr>
              <a:t> </a:t>
            </a:r>
            <a:r>
              <a:rPr lang="zh-CN" altLang="zh-CN" sz="2000" dirty="0" smtClean="0">
                <a:solidFill>
                  <a:srgbClr val="000066"/>
                </a:solidFill>
                <a:latin typeface="方正大黑_GBK" pitchFamily="65" charset="-122"/>
                <a:ea typeface="方正大黑_GBK" pitchFamily="65" charset="-122"/>
              </a:rPr>
              <a:t>）</a:t>
            </a:r>
            <a:endParaRPr lang="en-US" altLang="zh-CN" sz="2000" dirty="0" smtClean="0">
              <a:solidFill>
                <a:srgbClr val="000066"/>
              </a:solidFill>
              <a:latin typeface="方正大黑_GBK" pitchFamily="65" charset="-122"/>
              <a:ea typeface="方正大黑_GBK" pitchFamily="65" charset="-122"/>
            </a:endParaRPr>
          </a:p>
          <a:p>
            <a:pPr marL="0" indent="0" algn="ctr">
              <a:buNone/>
            </a:pPr>
            <a:r>
              <a:rPr lang="zh-CN" altLang="en-US" sz="3600" b="1" dirty="0">
                <a:solidFill>
                  <a:srgbClr val="FF0000"/>
                </a:solidFill>
                <a:latin typeface="Adobe 黑体 Std R" pitchFamily="34" charset="-122"/>
                <a:ea typeface="Adobe 黑体 Std R" pitchFamily="34" charset="-122"/>
              </a:rPr>
              <a:t>变化、变化、变、变！</a:t>
            </a:r>
          </a:p>
          <a:p>
            <a:endParaRPr lang="zh-CN" altLang="en-US" sz="2000" dirty="0">
              <a:solidFill>
                <a:srgbClr val="000066"/>
              </a:solidFill>
              <a:latin typeface="方正大黑_GBK" pitchFamily="65" charset="-122"/>
              <a:ea typeface="方正大黑_GBK" pitchFamily="65" charset="-122"/>
            </a:endParaRPr>
          </a:p>
        </p:txBody>
      </p:sp>
      <p:sp>
        <p:nvSpPr>
          <p:cNvPr id="4" name="标题 1"/>
          <p:cNvSpPr txBox="1">
            <a:spLocks/>
          </p:cNvSpPr>
          <p:nvPr/>
        </p:nvSpPr>
        <p:spPr>
          <a:xfrm>
            <a:off x="0" y="5110"/>
            <a:ext cx="9155825" cy="1080000"/>
          </a:xfrm>
          <a:prstGeom prst="rect">
            <a:avLst/>
          </a:prstGeom>
          <a:solidFill>
            <a:srgbClr val="0070C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zh-CN" b="1" dirty="0">
                <a:solidFill>
                  <a:schemeClr val="bg1"/>
                </a:solidFill>
                <a:latin typeface="方正大黑_GBK" pitchFamily="65" charset="-122"/>
                <a:ea typeface="方正大黑_GBK" pitchFamily="65" charset="-122"/>
              </a:rPr>
              <a:t>科技改变世界，教育领跑创新</a:t>
            </a:r>
          </a:p>
        </p:txBody>
      </p:sp>
    </p:spTree>
    <p:extLst>
      <p:ext uri="{BB962C8B-B14F-4D97-AF65-F5344CB8AC3E}">
        <p14:creationId xmlns:p14="http://schemas.microsoft.com/office/powerpoint/2010/main" val="1036132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1772816"/>
            <a:ext cx="8229600" cy="4525963"/>
          </a:xfrm>
        </p:spPr>
        <p:txBody>
          <a:bodyPr>
            <a:normAutofit/>
          </a:bodyPr>
          <a:lstStyle/>
          <a:p>
            <a:endParaRPr lang="zh-CN" altLang="zh-CN" dirty="0"/>
          </a:p>
          <a:p>
            <a:pPr marL="0" indent="0">
              <a:buNone/>
            </a:pPr>
            <a:endParaRPr lang="zh-CN" altLang="zh-CN" dirty="0"/>
          </a:p>
          <a:p>
            <a:endParaRPr lang="en-US" altLang="zh-CN" sz="2800" b="1" dirty="0" smtClean="0"/>
          </a:p>
          <a:p>
            <a:endParaRPr lang="en-US" altLang="zh-CN" sz="2800" b="1" dirty="0"/>
          </a:p>
          <a:p>
            <a:endParaRPr lang="en-US" altLang="zh-CN" sz="2800" b="1" dirty="0" smtClean="0"/>
          </a:p>
          <a:p>
            <a:endParaRPr lang="en-US" altLang="zh-CN" sz="2800" b="1" dirty="0"/>
          </a:p>
          <a:p>
            <a:r>
              <a:rPr lang="zh-CN" altLang="zh-CN" sz="2800" b="1" dirty="0" smtClean="0">
                <a:solidFill>
                  <a:srgbClr val="000066"/>
                </a:solidFill>
                <a:latin typeface="方正大黑_GBK" pitchFamily="65" charset="-122"/>
                <a:ea typeface="方正大黑_GBK" pitchFamily="65" charset="-122"/>
              </a:rPr>
              <a:t>特别</a:t>
            </a:r>
            <a:r>
              <a:rPr lang="zh-CN" altLang="zh-CN" sz="2800" b="1" dirty="0">
                <a:solidFill>
                  <a:srgbClr val="000066"/>
                </a:solidFill>
                <a:latin typeface="方正大黑_GBK" pitchFamily="65" charset="-122"/>
                <a:ea typeface="方正大黑_GBK" pitchFamily="65" charset="-122"/>
              </a:rPr>
              <a:t>警惕：</a:t>
            </a:r>
            <a:r>
              <a:rPr lang="zh-CN" altLang="zh-CN" sz="2800" b="1" dirty="0">
                <a:solidFill>
                  <a:srgbClr val="C00000"/>
                </a:solidFill>
                <a:latin typeface="方正大黑_GBK" pitchFamily="65" charset="-122"/>
                <a:ea typeface="方正大黑_GBK" pitchFamily="65" charset="-122"/>
              </a:rPr>
              <a:t>身体进入普及化，思想停在精英</a:t>
            </a:r>
            <a:r>
              <a:rPr lang="zh-CN" altLang="zh-CN" sz="2800" b="1" dirty="0" smtClean="0">
                <a:solidFill>
                  <a:srgbClr val="C00000"/>
                </a:solidFill>
                <a:latin typeface="方正大黑_GBK" pitchFamily="65" charset="-122"/>
                <a:ea typeface="方正大黑_GBK" pitchFamily="65" charset="-122"/>
              </a:rPr>
              <a:t>化</a:t>
            </a:r>
            <a:endParaRPr lang="zh-CN" altLang="zh-CN" sz="2800" dirty="0">
              <a:solidFill>
                <a:srgbClr val="C00000"/>
              </a:solidFill>
              <a:latin typeface="方正大黑_GBK" pitchFamily="65" charset="-122"/>
              <a:ea typeface="方正大黑_GBK" pitchFamily="65" charset="-122"/>
            </a:endParaRP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412776"/>
            <a:ext cx="7848872" cy="290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标题 1"/>
          <p:cNvSpPr txBox="1">
            <a:spLocks/>
          </p:cNvSpPr>
          <p:nvPr/>
        </p:nvSpPr>
        <p:spPr>
          <a:xfrm>
            <a:off x="-1429" y="0"/>
            <a:ext cx="9155825" cy="1080000"/>
          </a:xfrm>
          <a:prstGeom prst="rect">
            <a:avLst/>
          </a:prstGeom>
          <a:solidFill>
            <a:srgbClr val="0070C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b="1" dirty="0">
                <a:solidFill>
                  <a:schemeClr val="bg1"/>
                </a:solidFill>
                <a:latin typeface="方正大黑_GBK" pitchFamily="65" charset="-122"/>
                <a:ea typeface="方正大黑_GBK" pitchFamily="65" charset="-122"/>
              </a:rPr>
              <a:t>2.</a:t>
            </a:r>
            <a:r>
              <a:rPr lang="zh-CN" altLang="zh-CN" b="1" dirty="0">
                <a:solidFill>
                  <a:schemeClr val="bg1"/>
                </a:solidFill>
                <a:latin typeface="方正大黑_GBK" pitchFamily="65" charset="-122"/>
                <a:ea typeface="方正大黑_GBK" pitchFamily="65" charset="-122"/>
              </a:rPr>
              <a:t>中国高等教育：迈入普及化</a:t>
            </a:r>
          </a:p>
        </p:txBody>
      </p:sp>
    </p:spTree>
    <p:extLst>
      <p:ext uri="{BB962C8B-B14F-4D97-AF65-F5344CB8AC3E}">
        <p14:creationId xmlns:p14="http://schemas.microsoft.com/office/powerpoint/2010/main" val="37724833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9144000" cy="1080000"/>
          </a:xfrm>
          <a:solidFill>
            <a:srgbClr val="0070C0"/>
          </a:solidFill>
        </p:spPr>
        <p:txBody>
          <a:bodyPr>
            <a:normAutofit/>
          </a:bodyPr>
          <a:lstStyle/>
          <a:p>
            <a:r>
              <a:rPr lang="zh-CN" altLang="zh-CN" sz="4800" b="1" dirty="0">
                <a:solidFill>
                  <a:schemeClr val="bg1"/>
                </a:solidFill>
                <a:latin typeface="方正大黑_GBK" pitchFamily="65" charset="-122"/>
                <a:ea typeface="方正大黑_GBK" pitchFamily="65" charset="-122"/>
              </a:rPr>
              <a:t>会议的主要目的</a:t>
            </a:r>
            <a:r>
              <a:rPr lang="zh-CN" altLang="zh-CN" sz="4800" b="1" dirty="0" smtClean="0">
                <a:solidFill>
                  <a:schemeClr val="bg1"/>
                </a:solidFill>
                <a:latin typeface="方正大黑_GBK" pitchFamily="65" charset="-122"/>
                <a:ea typeface="方正大黑_GBK" pitchFamily="65" charset="-122"/>
              </a:rPr>
              <a:t>意图</a:t>
            </a:r>
            <a:endParaRPr lang="zh-CN" altLang="en-US" sz="3200" dirty="0">
              <a:solidFill>
                <a:srgbClr val="000066"/>
              </a:solidFill>
              <a:latin typeface="方正大黑_GBK" pitchFamily="65" charset="-122"/>
              <a:ea typeface="方正大黑_GBK" pitchFamily="65" charset="-122"/>
            </a:endParaRPr>
          </a:p>
        </p:txBody>
      </p:sp>
      <p:sp>
        <p:nvSpPr>
          <p:cNvPr id="3" name="内容占位符 2"/>
          <p:cNvSpPr>
            <a:spLocks noGrp="1"/>
          </p:cNvSpPr>
          <p:nvPr>
            <p:ph idx="1"/>
          </p:nvPr>
        </p:nvSpPr>
        <p:spPr>
          <a:xfrm>
            <a:off x="467544" y="1556792"/>
            <a:ext cx="8229600" cy="3633267"/>
          </a:xfrm>
          <a:solidFill>
            <a:schemeClr val="bg1"/>
          </a:solidFill>
        </p:spPr>
        <p:txBody>
          <a:bodyPr/>
          <a:lstStyle/>
          <a:p>
            <a:r>
              <a:rPr lang="zh-CN" altLang="zh-CN" b="1" dirty="0">
                <a:solidFill>
                  <a:srgbClr val="000066"/>
                </a:solidFill>
                <a:latin typeface="方正大黑_GBK" pitchFamily="65" charset="-122"/>
                <a:ea typeface="方正大黑_GBK" pitchFamily="65" charset="-122"/>
              </a:rPr>
              <a:t>理说</a:t>
            </a:r>
            <a:r>
              <a:rPr lang="zh-CN" altLang="zh-CN" b="1" dirty="0" smtClean="0">
                <a:solidFill>
                  <a:srgbClr val="000066"/>
                </a:solidFill>
                <a:latin typeface="方正大黑_GBK" pitchFamily="65" charset="-122"/>
                <a:ea typeface="方正大黑_GBK" pitchFamily="65" charset="-122"/>
              </a:rPr>
              <a:t>深</a:t>
            </a:r>
            <a:endParaRPr lang="en-US" altLang="zh-CN" b="1" dirty="0" smtClean="0">
              <a:solidFill>
                <a:srgbClr val="000066"/>
              </a:solidFill>
              <a:latin typeface="方正大黑_GBK" pitchFamily="65" charset="-122"/>
              <a:ea typeface="方正大黑_GBK" pitchFamily="65" charset="-122"/>
            </a:endParaRPr>
          </a:p>
          <a:p>
            <a:r>
              <a:rPr lang="zh-CN" altLang="zh-CN" b="1" dirty="0" smtClean="0">
                <a:solidFill>
                  <a:srgbClr val="000066"/>
                </a:solidFill>
                <a:latin typeface="方正大黑_GBK" pitchFamily="65" charset="-122"/>
                <a:ea typeface="方正大黑_GBK" pitchFamily="65" charset="-122"/>
              </a:rPr>
              <a:t>型</a:t>
            </a:r>
            <a:r>
              <a:rPr lang="zh-CN" altLang="zh-CN" b="1" dirty="0">
                <a:solidFill>
                  <a:srgbClr val="000066"/>
                </a:solidFill>
                <a:latin typeface="方正大黑_GBK" pitchFamily="65" charset="-122"/>
                <a:ea typeface="方正大黑_GBK" pitchFamily="65" charset="-122"/>
              </a:rPr>
              <a:t>说</a:t>
            </a:r>
            <a:r>
              <a:rPr lang="zh-CN" altLang="zh-CN" b="1" dirty="0" smtClean="0">
                <a:solidFill>
                  <a:srgbClr val="000066"/>
                </a:solidFill>
                <a:latin typeface="方正大黑_GBK" pitchFamily="65" charset="-122"/>
                <a:ea typeface="方正大黑_GBK" pitchFamily="65" charset="-122"/>
              </a:rPr>
              <a:t>透</a:t>
            </a:r>
            <a:endParaRPr lang="en-US" altLang="zh-CN" b="1" dirty="0" smtClean="0">
              <a:solidFill>
                <a:srgbClr val="000066"/>
              </a:solidFill>
              <a:latin typeface="方正大黑_GBK" pitchFamily="65" charset="-122"/>
              <a:ea typeface="方正大黑_GBK" pitchFamily="65" charset="-122"/>
            </a:endParaRPr>
          </a:p>
          <a:p>
            <a:r>
              <a:rPr lang="zh-CN" altLang="zh-CN" b="1" dirty="0" smtClean="0">
                <a:solidFill>
                  <a:srgbClr val="000066"/>
                </a:solidFill>
                <a:latin typeface="方正大黑_GBK" pitchFamily="65" charset="-122"/>
                <a:ea typeface="方正大黑_GBK" pitchFamily="65" charset="-122"/>
              </a:rPr>
              <a:t>位</a:t>
            </a:r>
            <a:r>
              <a:rPr lang="zh-CN" altLang="zh-CN" b="1" dirty="0">
                <a:solidFill>
                  <a:srgbClr val="000066"/>
                </a:solidFill>
                <a:latin typeface="方正大黑_GBK" pitchFamily="65" charset="-122"/>
                <a:ea typeface="方正大黑_GBK" pitchFamily="65" charset="-122"/>
              </a:rPr>
              <a:t>定</a:t>
            </a:r>
            <a:r>
              <a:rPr lang="zh-CN" altLang="zh-CN" b="1" dirty="0" smtClean="0">
                <a:solidFill>
                  <a:srgbClr val="000066"/>
                </a:solidFill>
                <a:latin typeface="方正大黑_GBK" pitchFamily="65" charset="-122"/>
                <a:ea typeface="方正大黑_GBK" pitchFamily="65" charset="-122"/>
              </a:rPr>
              <a:t>好</a:t>
            </a:r>
            <a:endParaRPr lang="en-US" altLang="zh-CN" b="1" dirty="0" smtClean="0">
              <a:solidFill>
                <a:srgbClr val="000066"/>
              </a:solidFill>
              <a:latin typeface="方正大黑_GBK" pitchFamily="65" charset="-122"/>
              <a:ea typeface="方正大黑_GBK" pitchFamily="65" charset="-122"/>
            </a:endParaRPr>
          </a:p>
          <a:p>
            <a:r>
              <a:rPr lang="zh-CN" altLang="zh-CN" b="1" dirty="0" smtClean="0">
                <a:solidFill>
                  <a:srgbClr val="000066"/>
                </a:solidFill>
                <a:latin typeface="方正大黑_GBK" pitchFamily="65" charset="-122"/>
                <a:ea typeface="方正大黑_GBK" pitchFamily="65" charset="-122"/>
              </a:rPr>
              <a:t>劲鼓足</a:t>
            </a:r>
            <a:endParaRPr lang="en-US" altLang="zh-CN" b="1" dirty="0" smtClean="0">
              <a:solidFill>
                <a:srgbClr val="000066"/>
              </a:solidFill>
              <a:latin typeface="方正大黑_GBK" pitchFamily="65" charset="-122"/>
              <a:ea typeface="方正大黑_GBK" pitchFamily="65" charset="-122"/>
            </a:endParaRPr>
          </a:p>
          <a:p>
            <a:r>
              <a:rPr lang="zh-CN" altLang="zh-CN" b="1" dirty="0" smtClean="0">
                <a:solidFill>
                  <a:srgbClr val="FF0000"/>
                </a:solidFill>
                <a:latin typeface="方正大黑_GBK" pitchFamily="65" charset="-122"/>
                <a:ea typeface="方正大黑_GBK" pitchFamily="65" charset="-122"/>
              </a:rPr>
              <a:t>昂首阔步</a:t>
            </a:r>
            <a:r>
              <a:rPr lang="zh-CN" altLang="zh-CN" b="1" dirty="0">
                <a:solidFill>
                  <a:srgbClr val="FF0000"/>
                </a:solidFill>
                <a:latin typeface="方正大黑_GBK" pitchFamily="65" charset="-122"/>
                <a:ea typeface="方正大黑_GBK" pitchFamily="65" charset="-122"/>
              </a:rPr>
              <a:t>向前走！</a:t>
            </a:r>
          </a:p>
          <a:p>
            <a:endParaRPr lang="zh-CN" altLang="en-US" dirty="0">
              <a:solidFill>
                <a:srgbClr val="000066"/>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46788"/>
            <a:ext cx="9163050"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46759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5" y="1340768"/>
            <a:ext cx="9096375"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标题 1"/>
          <p:cNvSpPr txBox="1">
            <a:spLocks/>
          </p:cNvSpPr>
          <p:nvPr/>
        </p:nvSpPr>
        <p:spPr>
          <a:xfrm>
            <a:off x="-11825" y="0"/>
            <a:ext cx="9155825" cy="1080000"/>
          </a:xfrm>
          <a:prstGeom prst="rect">
            <a:avLst/>
          </a:prstGeom>
          <a:solidFill>
            <a:srgbClr val="0070C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zh-CN" b="1" dirty="0">
                <a:solidFill>
                  <a:schemeClr val="bg1"/>
                </a:solidFill>
                <a:latin typeface="方正大黑_GBK" pitchFamily="65" charset="-122"/>
                <a:ea typeface="方正大黑_GBK" pitchFamily="65" charset="-122"/>
              </a:rPr>
              <a:t>高等教育发展三阶段</a:t>
            </a:r>
            <a:r>
              <a:rPr lang="en-US" altLang="zh-CN" b="1" dirty="0">
                <a:solidFill>
                  <a:schemeClr val="bg1"/>
                </a:solidFill>
                <a:latin typeface="方正大黑_GBK" pitchFamily="65" charset="-122"/>
                <a:ea typeface="方正大黑_GBK" pitchFamily="65" charset="-122"/>
              </a:rPr>
              <a:t>10</a:t>
            </a:r>
            <a:r>
              <a:rPr lang="zh-CN" altLang="zh-CN" b="1" dirty="0">
                <a:solidFill>
                  <a:schemeClr val="bg1"/>
                </a:solidFill>
                <a:latin typeface="方正大黑_GBK" pitchFamily="65" charset="-122"/>
                <a:ea typeface="方正大黑_GBK" pitchFamily="65" charset="-122"/>
              </a:rPr>
              <a:t>个维度变化</a:t>
            </a:r>
            <a:endParaRPr lang="zh-CN" altLang="zh-CN" dirty="0">
              <a:solidFill>
                <a:schemeClr val="bg1"/>
              </a:solidFill>
              <a:latin typeface="方正大黑_GBK" pitchFamily="65" charset="-122"/>
              <a:ea typeface="方正大黑_GBK" pitchFamily="65" charset="-122"/>
            </a:endParaRPr>
          </a:p>
        </p:txBody>
      </p:sp>
    </p:spTree>
    <p:extLst>
      <p:ext uri="{BB962C8B-B14F-4D97-AF65-F5344CB8AC3E}">
        <p14:creationId xmlns:p14="http://schemas.microsoft.com/office/powerpoint/2010/main" val="10475471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2777"/>
            <a:ext cx="9144000"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标题 1"/>
          <p:cNvSpPr txBox="1">
            <a:spLocks/>
          </p:cNvSpPr>
          <p:nvPr/>
        </p:nvSpPr>
        <p:spPr>
          <a:xfrm>
            <a:off x="-11825" y="0"/>
            <a:ext cx="9155825" cy="1080000"/>
          </a:xfrm>
          <a:prstGeom prst="rect">
            <a:avLst/>
          </a:prstGeom>
          <a:solidFill>
            <a:srgbClr val="0070C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zh-CN" b="1" dirty="0">
                <a:solidFill>
                  <a:schemeClr val="bg1"/>
                </a:solidFill>
                <a:latin typeface="方正大黑_GBK" pitchFamily="65" charset="-122"/>
                <a:ea typeface="方正大黑_GBK" pitchFamily="65" charset="-122"/>
              </a:rPr>
              <a:t>高等教育发展三阶段</a:t>
            </a:r>
            <a:r>
              <a:rPr lang="en-US" altLang="zh-CN" b="1" dirty="0">
                <a:solidFill>
                  <a:schemeClr val="bg1"/>
                </a:solidFill>
                <a:latin typeface="方正大黑_GBK" pitchFamily="65" charset="-122"/>
                <a:ea typeface="方正大黑_GBK" pitchFamily="65" charset="-122"/>
              </a:rPr>
              <a:t>10</a:t>
            </a:r>
            <a:r>
              <a:rPr lang="zh-CN" altLang="zh-CN" b="1" dirty="0">
                <a:solidFill>
                  <a:schemeClr val="bg1"/>
                </a:solidFill>
                <a:latin typeface="方正大黑_GBK" pitchFamily="65" charset="-122"/>
                <a:ea typeface="方正大黑_GBK" pitchFamily="65" charset="-122"/>
              </a:rPr>
              <a:t>个维度变化</a:t>
            </a:r>
            <a:endParaRPr lang="zh-CN" altLang="zh-CN" dirty="0">
              <a:solidFill>
                <a:schemeClr val="bg1"/>
              </a:solidFill>
              <a:latin typeface="方正大黑_GBK" pitchFamily="65" charset="-122"/>
              <a:ea typeface="方正大黑_GBK" pitchFamily="65" charset="-122"/>
            </a:endParaRPr>
          </a:p>
        </p:txBody>
      </p:sp>
    </p:spTree>
    <p:extLst>
      <p:ext uri="{BB962C8B-B14F-4D97-AF65-F5344CB8AC3E}">
        <p14:creationId xmlns:p14="http://schemas.microsoft.com/office/powerpoint/2010/main" val="41961877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1287" y="1412776"/>
            <a:ext cx="8225169" cy="4752527"/>
          </a:xfrm>
        </p:spPr>
        <p:txBody>
          <a:bodyPr/>
          <a:lstStyle/>
          <a:p>
            <a:pPr lvl="0"/>
            <a:r>
              <a:rPr lang="zh-CN" altLang="zh-CN" b="1" dirty="0" smtClean="0">
                <a:solidFill>
                  <a:srgbClr val="000066"/>
                </a:solidFill>
                <a:latin typeface="方正大黑_GBK" pitchFamily="65" charset="-122"/>
                <a:ea typeface="方正大黑_GBK" pitchFamily="65" charset="-122"/>
              </a:rPr>
              <a:t>学术型</a:t>
            </a:r>
            <a:r>
              <a:rPr lang="zh-CN" altLang="zh-CN" b="1" dirty="0">
                <a:solidFill>
                  <a:srgbClr val="000066"/>
                </a:solidFill>
                <a:latin typeface="方正大黑_GBK" pitchFamily="65" charset="-122"/>
                <a:ea typeface="方正大黑_GBK" pitchFamily="65" charset="-122"/>
              </a:rPr>
              <a:t>人才培养</a:t>
            </a:r>
            <a:r>
              <a:rPr lang="en-US" altLang="zh-CN" b="1" dirty="0">
                <a:solidFill>
                  <a:srgbClr val="000066"/>
                </a:solidFill>
                <a:latin typeface="方正大黑_GBK" pitchFamily="65" charset="-122"/>
                <a:ea typeface="方正大黑_GBK" pitchFamily="65" charset="-122"/>
              </a:rPr>
              <a:t>--</a:t>
            </a:r>
            <a:r>
              <a:rPr lang="zh-CN" altLang="zh-CN" b="1" dirty="0">
                <a:solidFill>
                  <a:srgbClr val="000066"/>
                </a:solidFill>
                <a:latin typeface="方正大黑_GBK" pitchFamily="65" charset="-122"/>
                <a:ea typeface="方正大黑_GBK" pitchFamily="65" charset="-122"/>
              </a:rPr>
              <a:t>知识发展的逻辑体系</a:t>
            </a:r>
            <a:r>
              <a:rPr lang="en-US" altLang="zh-CN" b="1" dirty="0">
                <a:solidFill>
                  <a:srgbClr val="000066"/>
                </a:solidFill>
                <a:latin typeface="方正大黑_GBK" pitchFamily="65" charset="-122"/>
                <a:ea typeface="方正大黑_GBK" pitchFamily="65" charset="-122"/>
              </a:rPr>
              <a:t>--</a:t>
            </a:r>
            <a:r>
              <a:rPr lang="zh-CN" altLang="zh-CN" b="1" dirty="0">
                <a:solidFill>
                  <a:srgbClr val="000066"/>
                </a:solidFill>
                <a:latin typeface="方正大黑_GBK" pitchFamily="65" charset="-122"/>
                <a:ea typeface="方正大黑_GBK" pitchFamily="65" charset="-122"/>
              </a:rPr>
              <a:t>学科逻辑</a:t>
            </a:r>
          </a:p>
          <a:p>
            <a:pPr lvl="0"/>
            <a:r>
              <a:rPr lang="zh-CN" altLang="zh-CN" b="1" dirty="0">
                <a:solidFill>
                  <a:srgbClr val="000066"/>
                </a:solidFill>
                <a:latin typeface="方正大黑_GBK" pitchFamily="65" charset="-122"/>
                <a:ea typeface="方正大黑_GBK" pitchFamily="65" charset="-122"/>
              </a:rPr>
              <a:t>应用型人才培养</a:t>
            </a:r>
            <a:r>
              <a:rPr lang="en-US" altLang="zh-CN" b="1" dirty="0">
                <a:solidFill>
                  <a:srgbClr val="000066"/>
                </a:solidFill>
                <a:latin typeface="方正大黑_GBK" pitchFamily="65" charset="-122"/>
                <a:ea typeface="方正大黑_GBK" pitchFamily="65" charset="-122"/>
              </a:rPr>
              <a:t>--</a:t>
            </a:r>
            <a:r>
              <a:rPr lang="zh-CN" altLang="zh-CN" b="1" dirty="0">
                <a:solidFill>
                  <a:srgbClr val="000066"/>
                </a:solidFill>
                <a:latin typeface="方正大黑_GBK" pitchFamily="65" charset="-122"/>
                <a:ea typeface="方正大黑_GBK" pitchFamily="65" charset="-122"/>
              </a:rPr>
              <a:t>行业发展的逻辑体系</a:t>
            </a:r>
            <a:r>
              <a:rPr lang="en-US" altLang="zh-CN" b="1" dirty="0">
                <a:solidFill>
                  <a:srgbClr val="000066"/>
                </a:solidFill>
                <a:latin typeface="方正大黑_GBK" pitchFamily="65" charset="-122"/>
                <a:ea typeface="方正大黑_GBK" pitchFamily="65" charset="-122"/>
              </a:rPr>
              <a:t>--</a:t>
            </a:r>
            <a:r>
              <a:rPr lang="zh-CN" altLang="zh-CN" b="1" dirty="0">
                <a:solidFill>
                  <a:srgbClr val="000066"/>
                </a:solidFill>
                <a:latin typeface="方正大黑_GBK" pitchFamily="65" charset="-122"/>
                <a:ea typeface="方正大黑_GBK" pitchFamily="65" charset="-122"/>
              </a:rPr>
              <a:t>技术</a:t>
            </a:r>
            <a:r>
              <a:rPr lang="zh-CN" altLang="zh-CN" b="1" dirty="0" smtClean="0">
                <a:solidFill>
                  <a:srgbClr val="000066"/>
                </a:solidFill>
                <a:latin typeface="方正大黑_GBK" pitchFamily="65" charset="-122"/>
                <a:ea typeface="方正大黑_GBK" pitchFamily="65" charset="-122"/>
              </a:rPr>
              <a:t>逻辑</a:t>
            </a:r>
            <a:endParaRPr lang="en-US" altLang="zh-CN" b="1" dirty="0" smtClean="0">
              <a:solidFill>
                <a:srgbClr val="000066"/>
              </a:solidFill>
              <a:latin typeface="方正大黑_GBK" pitchFamily="65" charset="-122"/>
              <a:ea typeface="方正大黑_GBK" pitchFamily="65" charset="-122"/>
            </a:endParaRPr>
          </a:p>
          <a:p>
            <a:pPr lvl="0"/>
            <a:endParaRPr lang="zh-CN" altLang="zh-CN" b="1" dirty="0">
              <a:solidFill>
                <a:srgbClr val="000066"/>
              </a:solidFill>
              <a:latin typeface="方正大黑_GBK" pitchFamily="65" charset="-122"/>
              <a:ea typeface="方正大黑_GBK" pitchFamily="65" charset="-122"/>
            </a:endParaRPr>
          </a:p>
          <a:p>
            <a:pPr marL="0" indent="0" algn="ctr">
              <a:buNone/>
            </a:pPr>
            <a:r>
              <a:rPr lang="zh-CN" altLang="zh-CN" b="1" dirty="0">
                <a:solidFill>
                  <a:srgbClr val="C00000"/>
                </a:solidFill>
                <a:latin typeface="方正大黑_GBK" pitchFamily="65" charset="-122"/>
                <a:ea typeface="方正大黑_GBK" pitchFamily="65" charset="-122"/>
              </a:rPr>
              <a:t>应用型大学是类型，不是层次！</a:t>
            </a:r>
            <a:endParaRPr lang="zh-CN" altLang="zh-CN" dirty="0">
              <a:solidFill>
                <a:srgbClr val="C00000"/>
              </a:solidFill>
              <a:latin typeface="方正大黑_GBK" pitchFamily="65" charset="-122"/>
              <a:ea typeface="方正大黑_GBK" pitchFamily="65" charset="-122"/>
            </a:endParaRPr>
          </a:p>
          <a:p>
            <a:pPr marL="0" indent="0">
              <a:buNone/>
            </a:pPr>
            <a:r>
              <a:rPr lang="zh-CN" altLang="zh-CN" sz="2800" b="1" dirty="0">
                <a:solidFill>
                  <a:srgbClr val="C00000"/>
                </a:solidFill>
                <a:latin typeface="方正大黑_GBK" pitchFamily="65" charset="-122"/>
                <a:ea typeface="方正大黑_GBK" pitchFamily="65" charset="-122"/>
              </a:rPr>
              <a:t>一流应用型大学是高等教育体系完备成熟的标志！</a:t>
            </a:r>
            <a:endParaRPr lang="zh-CN" altLang="en-US" sz="2800" dirty="0">
              <a:solidFill>
                <a:srgbClr val="C00000"/>
              </a:solidFill>
              <a:latin typeface="方正大黑_GBK" pitchFamily="65" charset="-122"/>
              <a:ea typeface="方正大黑_GBK" pitchFamily="65" charset="-122"/>
            </a:endParaRPr>
          </a:p>
        </p:txBody>
      </p:sp>
      <p:sp>
        <p:nvSpPr>
          <p:cNvPr id="4" name="标题 1"/>
          <p:cNvSpPr txBox="1">
            <a:spLocks/>
          </p:cNvSpPr>
          <p:nvPr/>
        </p:nvSpPr>
        <p:spPr>
          <a:xfrm>
            <a:off x="-11825" y="0"/>
            <a:ext cx="9155825" cy="1080000"/>
          </a:xfrm>
          <a:prstGeom prst="rect">
            <a:avLst/>
          </a:prstGeom>
          <a:solidFill>
            <a:srgbClr val="0070C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zh-CN" b="1" dirty="0">
                <a:solidFill>
                  <a:schemeClr val="bg1"/>
                </a:solidFill>
                <a:latin typeface="方正大黑_GBK" pitchFamily="65" charset="-122"/>
                <a:ea typeface="方正大黑_GBK" pitchFamily="65" charset="-122"/>
              </a:rPr>
              <a:t>类型：高等教育多样化的主要标志</a:t>
            </a:r>
            <a:endParaRPr lang="en-US" altLang="zh-CN" b="1" dirty="0">
              <a:solidFill>
                <a:schemeClr val="bg1"/>
              </a:solidFill>
              <a:latin typeface="方正大黑_GBK" pitchFamily="65" charset="-122"/>
              <a:ea typeface="方正大黑_GBK" pitchFamily="65" charset="-122"/>
            </a:endParaRPr>
          </a:p>
        </p:txBody>
      </p:sp>
    </p:spTree>
    <p:extLst>
      <p:ext uri="{BB962C8B-B14F-4D97-AF65-F5344CB8AC3E}">
        <p14:creationId xmlns:p14="http://schemas.microsoft.com/office/powerpoint/2010/main" val="17849658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0" y="3068960"/>
            <a:ext cx="9144000" cy="720080"/>
          </a:xfrm>
        </p:spPr>
        <p:txBody>
          <a:bodyPr>
            <a:normAutofit/>
          </a:bodyPr>
          <a:lstStyle/>
          <a:p>
            <a:pPr marL="0" indent="0" algn="ctr">
              <a:buNone/>
            </a:pPr>
            <a:r>
              <a:rPr lang="zh-CN" altLang="zh-CN" b="1" dirty="0">
                <a:solidFill>
                  <a:srgbClr val="000066"/>
                </a:solidFill>
                <a:latin typeface="Adobe 黑体 Std R" pitchFamily="34" charset="-122"/>
                <a:ea typeface="Adobe 黑体 Std R" pitchFamily="34" charset="-122"/>
                <a:cs typeface="+mj-cs"/>
              </a:rPr>
              <a:t>三、全力建设神形兼备的应用型大学</a:t>
            </a:r>
            <a:endParaRPr lang="zh-CN" altLang="en-US" b="1" dirty="0">
              <a:solidFill>
                <a:srgbClr val="000066"/>
              </a:solidFill>
              <a:latin typeface="Adobe 黑体 Std R" pitchFamily="34" charset="-122"/>
              <a:ea typeface="Adobe 黑体 Std R" pitchFamily="34" charset="-122"/>
              <a:cs typeface="+mj-cs"/>
            </a:endParaRPr>
          </a:p>
        </p:txBody>
      </p:sp>
      <p:sp>
        <p:nvSpPr>
          <p:cNvPr id="4" name="标题 1"/>
          <p:cNvSpPr txBox="1">
            <a:spLocks/>
          </p:cNvSpPr>
          <p:nvPr/>
        </p:nvSpPr>
        <p:spPr>
          <a:xfrm>
            <a:off x="-11825" y="0"/>
            <a:ext cx="9155825" cy="1080000"/>
          </a:xfrm>
          <a:prstGeom prst="rect">
            <a:avLst/>
          </a:prstGeom>
          <a:solidFill>
            <a:srgbClr val="0070C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altLang="zh-CN" b="1" dirty="0">
              <a:solidFill>
                <a:schemeClr val="bg1"/>
              </a:solidFill>
              <a:latin typeface="方正大黑_GBK" pitchFamily="65" charset="-122"/>
              <a:ea typeface="方正大黑_GBK" pitchFamily="65" charset="-122"/>
            </a:endParaRPr>
          </a:p>
        </p:txBody>
      </p:sp>
    </p:spTree>
    <p:extLst>
      <p:ext uri="{BB962C8B-B14F-4D97-AF65-F5344CB8AC3E}">
        <p14:creationId xmlns:p14="http://schemas.microsoft.com/office/powerpoint/2010/main" val="42285839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1286" y="1412776"/>
            <a:ext cx="8297177" cy="4248471"/>
          </a:xfrm>
        </p:spPr>
        <p:txBody>
          <a:bodyPr/>
          <a:lstStyle/>
          <a:p>
            <a:r>
              <a:rPr lang="zh-CN" altLang="zh-CN" b="1" dirty="0" smtClean="0">
                <a:solidFill>
                  <a:srgbClr val="000066"/>
                </a:solidFill>
                <a:latin typeface="方正大黑_GBK" pitchFamily="65" charset="-122"/>
                <a:ea typeface="方正大黑_GBK" pitchFamily="65" charset="-122"/>
              </a:rPr>
              <a:t>关键</a:t>
            </a:r>
            <a:r>
              <a:rPr lang="zh-CN" altLang="zh-CN" b="1" dirty="0">
                <a:solidFill>
                  <a:srgbClr val="000066"/>
                </a:solidFill>
                <a:latin typeface="方正大黑_GBK" pitchFamily="65" charset="-122"/>
                <a:ea typeface="方正大黑_GBK" pitchFamily="65" charset="-122"/>
              </a:rPr>
              <a:t>问题：</a:t>
            </a:r>
            <a:r>
              <a:rPr lang="zh-CN" altLang="zh-CN" sz="2800" b="1" dirty="0">
                <a:solidFill>
                  <a:srgbClr val="000066"/>
                </a:solidFill>
                <a:latin typeface="方正大黑_GBK" pitchFamily="65" charset="-122"/>
                <a:ea typeface="方正大黑_GBK" pitchFamily="65" charset="-122"/>
              </a:rPr>
              <a:t>办学模式同构化（亦步亦趋模仿</a:t>
            </a:r>
            <a:r>
              <a:rPr lang="zh-CN" altLang="zh-CN" sz="2800" b="1" dirty="0" smtClean="0">
                <a:solidFill>
                  <a:srgbClr val="000066"/>
                </a:solidFill>
                <a:latin typeface="方正大黑_GBK" pitchFamily="65" charset="-122"/>
                <a:ea typeface="方正大黑_GBK" pitchFamily="65" charset="-122"/>
              </a:rPr>
              <a:t>）</a:t>
            </a:r>
            <a:endParaRPr lang="en-US" altLang="zh-CN" sz="2800" b="1" dirty="0" smtClean="0">
              <a:solidFill>
                <a:srgbClr val="000066"/>
              </a:solidFill>
              <a:latin typeface="方正大黑_GBK" pitchFamily="65" charset="-122"/>
              <a:ea typeface="方正大黑_GBK" pitchFamily="65" charset="-122"/>
            </a:endParaRPr>
          </a:p>
          <a:p>
            <a:r>
              <a:rPr lang="en-US" altLang="zh-CN" b="1" dirty="0" smtClean="0">
                <a:solidFill>
                  <a:srgbClr val="000066"/>
                </a:solidFill>
                <a:latin typeface="方正大黑_GBK" pitchFamily="65" charset="-122"/>
                <a:ea typeface="方正大黑_GBK" pitchFamily="65" charset="-122"/>
              </a:rPr>
              <a:t>           </a:t>
            </a:r>
            <a:r>
              <a:rPr lang="zh-CN" altLang="zh-CN" sz="2800" b="1" dirty="0" smtClean="0">
                <a:solidFill>
                  <a:srgbClr val="000066"/>
                </a:solidFill>
                <a:latin typeface="方正大黑_GBK" pitchFamily="65" charset="-122"/>
                <a:ea typeface="方正大黑_GBK" pitchFamily="65" charset="-122"/>
              </a:rPr>
              <a:t>办学</a:t>
            </a:r>
            <a:r>
              <a:rPr lang="zh-CN" altLang="zh-CN" sz="2800" b="1" dirty="0">
                <a:solidFill>
                  <a:srgbClr val="000066"/>
                </a:solidFill>
                <a:latin typeface="方正大黑_GBK" pitchFamily="65" charset="-122"/>
                <a:ea typeface="方正大黑_GBK" pitchFamily="65" charset="-122"/>
              </a:rPr>
              <a:t>标准同质化（低级版的跟随</a:t>
            </a:r>
            <a:r>
              <a:rPr lang="zh-CN" altLang="zh-CN" sz="2800" b="1" dirty="0" smtClean="0">
                <a:solidFill>
                  <a:srgbClr val="000066"/>
                </a:solidFill>
                <a:latin typeface="方正大黑_GBK" pitchFamily="65" charset="-122"/>
                <a:ea typeface="方正大黑_GBK" pitchFamily="65" charset="-122"/>
              </a:rPr>
              <a:t>）</a:t>
            </a:r>
            <a:endParaRPr lang="zh-CN" altLang="zh-CN" sz="2800" b="1" dirty="0">
              <a:solidFill>
                <a:srgbClr val="000066"/>
              </a:solidFill>
              <a:latin typeface="方正大黑_GBK" pitchFamily="65" charset="-122"/>
              <a:ea typeface="方正大黑_GBK" pitchFamily="65" charset="-122"/>
            </a:endParaRPr>
          </a:p>
          <a:p>
            <a:endParaRPr lang="en-US" altLang="zh-CN" b="1" dirty="0" smtClean="0">
              <a:solidFill>
                <a:srgbClr val="000066"/>
              </a:solidFill>
              <a:latin typeface="方正大黑_GBK" pitchFamily="65" charset="-122"/>
              <a:ea typeface="方正大黑_GBK" pitchFamily="65" charset="-122"/>
            </a:endParaRPr>
          </a:p>
          <a:p>
            <a:r>
              <a:rPr lang="zh-CN" altLang="zh-CN" b="1" dirty="0" smtClean="0">
                <a:solidFill>
                  <a:srgbClr val="000066"/>
                </a:solidFill>
                <a:latin typeface="方正大黑_GBK" pitchFamily="65" charset="-122"/>
                <a:ea typeface="方正大黑_GBK" pitchFamily="65" charset="-122"/>
              </a:rPr>
              <a:t>路在何方：</a:t>
            </a:r>
            <a:endParaRPr lang="en-US" altLang="zh-CN" b="1" dirty="0" smtClean="0">
              <a:solidFill>
                <a:srgbClr val="000066"/>
              </a:solidFill>
              <a:latin typeface="方正大黑_GBK" pitchFamily="65" charset="-122"/>
              <a:ea typeface="方正大黑_GBK" pitchFamily="65" charset="-122"/>
            </a:endParaRPr>
          </a:p>
          <a:p>
            <a:r>
              <a:rPr lang="en-US" altLang="zh-CN" b="1" dirty="0" smtClean="0">
                <a:solidFill>
                  <a:srgbClr val="000066"/>
                </a:solidFill>
                <a:latin typeface="方正大黑_GBK" pitchFamily="65" charset="-122"/>
                <a:ea typeface="方正大黑_GBK" pitchFamily="65" charset="-122"/>
              </a:rPr>
              <a:t>           </a:t>
            </a:r>
            <a:r>
              <a:rPr lang="zh-CN" altLang="zh-CN" b="1" dirty="0" smtClean="0">
                <a:solidFill>
                  <a:srgbClr val="000066"/>
                </a:solidFill>
                <a:latin typeface="方正大黑_GBK" pitchFamily="65" charset="-122"/>
                <a:ea typeface="方正大黑_GBK" pitchFamily="65" charset="-122"/>
              </a:rPr>
              <a:t>走新建</a:t>
            </a:r>
            <a:r>
              <a:rPr lang="en-US" altLang="zh-CN" b="1" dirty="0" smtClean="0">
                <a:solidFill>
                  <a:srgbClr val="000066"/>
                </a:solidFill>
                <a:latin typeface="方正大黑_GBK" pitchFamily="65" charset="-122"/>
                <a:ea typeface="方正大黑_GBK" pitchFamily="65" charset="-122"/>
              </a:rPr>
              <a:t>    </a:t>
            </a:r>
            <a:r>
              <a:rPr lang="zh-CN" altLang="zh-CN" b="1" dirty="0" smtClean="0">
                <a:solidFill>
                  <a:srgbClr val="000066"/>
                </a:solidFill>
                <a:latin typeface="方正大黑_GBK" pitchFamily="65" charset="-122"/>
                <a:ea typeface="方正大黑_GBK" pitchFamily="65" charset="-122"/>
              </a:rPr>
              <a:t>新型</a:t>
            </a:r>
            <a:r>
              <a:rPr lang="zh-CN" altLang="zh-CN" b="1" dirty="0">
                <a:solidFill>
                  <a:srgbClr val="000066"/>
                </a:solidFill>
                <a:latin typeface="方正大黑_GBK" pitchFamily="65" charset="-122"/>
                <a:ea typeface="方正大黑_GBK" pitchFamily="65" charset="-122"/>
              </a:rPr>
              <a:t>的建设发展</a:t>
            </a:r>
            <a:r>
              <a:rPr lang="zh-CN" altLang="zh-CN" b="1" dirty="0" smtClean="0">
                <a:solidFill>
                  <a:srgbClr val="000066"/>
                </a:solidFill>
                <a:latin typeface="方正大黑_GBK" pitchFamily="65" charset="-122"/>
                <a:ea typeface="方正大黑_GBK" pitchFamily="65" charset="-122"/>
              </a:rPr>
              <a:t>道路</a:t>
            </a:r>
            <a:endParaRPr lang="en-US" altLang="zh-CN" b="1" dirty="0" smtClean="0">
              <a:solidFill>
                <a:srgbClr val="000066"/>
              </a:solidFill>
              <a:latin typeface="方正大黑_GBK" pitchFamily="65" charset="-122"/>
              <a:ea typeface="方正大黑_GBK" pitchFamily="65" charset="-122"/>
            </a:endParaRPr>
          </a:p>
          <a:p>
            <a:pPr marL="0" indent="0" algn="ctr">
              <a:buNone/>
            </a:pPr>
            <a:endParaRPr lang="en-US" altLang="zh-CN" b="1" dirty="0" smtClean="0">
              <a:solidFill>
                <a:srgbClr val="FF0000"/>
              </a:solidFill>
              <a:latin typeface="方正大黑_GBK" pitchFamily="65" charset="-122"/>
              <a:ea typeface="方正大黑_GBK" pitchFamily="65" charset="-122"/>
            </a:endParaRPr>
          </a:p>
          <a:p>
            <a:pPr marL="0" indent="0" algn="ctr">
              <a:buNone/>
            </a:pPr>
            <a:r>
              <a:rPr lang="zh-CN" altLang="zh-CN" b="1" dirty="0" smtClean="0">
                <a:solidFill>
                  <a:srgbClr val="FF0000"/>
                </a:solidFill>
                <a:latin typeface="方正大黑_GBK" pitchFamily="65" charset="-122"/>
                <a:ea typeface="方正大黑_GBK" pitchFamily="65" charset="-122"/>
              </a:rPr>
              <a:t>应用型</a:t>
            </a:r>
            <a:r>
              <a:rPr lang="zh-CN" altLang="zh-CN" b="1" dirty="0">
                <a:solidFill>
                  <a:srgbClr val="FF0000"/>
                </a:solidFill>
                <a:latin typeface="方正大黑_GBK" pitchFamily="65" charset="-122"/>
                <a:ea typeface="方正大黑_GBK" pitchFamily="65" charset="-122"/>
              </a:rPr>
              <a:t>大学发展道路艰辛但光明</a:t>
            </a:r>
            <a:r>
              <a:rPr lang="zh-CN" altLang="zh-CN" b="1" dirty="0">
                <a:solidFill>
                  <a:srgbClr val="FF0000"/>
                </a:solidFill>
              </a:rPr>
              <a:t>。</a:t>
            </a:r>
          </a:p>
          <a:p>
            <a:endParaRPr lang="zh-CN" altLang="en-US" dirty="0"/>
          </a:p>
        </p:txBody>
      </p:sp>
      <p:sp>
        <p:nvSpPr>
          <p:cNvPr id="4" name="标题 1"/>
          <p:cNvSpPr txBox="1">
            <a:spLocks/>
          </p:cNvSpPr>
          <p:nvPr/>
        </p:nvSpPr>
        <p:spPr>
          <a:xfrm>
            <a:off x="-11825" y="0"/>
            <a:ext cx="9155825" cy="1080000"/>
          </a:xfrm>
          <a:prstGeom prst="rect">
            <a:avLst/>
          </a:prstGeom>
          <a:solidFill>
            <a:srgbClr val="0070C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zh-CN" b="1" dirty="0">
                <a:solidFill>
                  <a:schemeClr val="bg1"/>
                </a:solidFill>
                <a:latin typeface="方正大黑_GBK" pitchFamily="65" charset="-122"/>
                <a:ea typeface="方正大黑_GBK" pitchFamily="65" charset="-122"/>
              </a:rPr>
              <a:t>历史轨迹：新建·新兴·新型</a:t>
            </a:r>
            <a:endParaRPr lang="en-US" altLang="zh-CN" b="1" dirty="0">
              <a:solidFill>
                <a:schemeClr val="bg1"/>
              </a:solidFill>
              <a:latin typeface="方正大黑_GBK" pitchFamily="65" charset="-122"/>
              <a:ea typeface="方正大黑_GBK" pitchFamily="65" charset="-122"/>
            </a:endParaRPr>
          </a:p>
        </p:txBody>
      </p:sp>
      <p:sp>
        <p:nvSpPr>
          <p:cNvPr id="5" name="右箭头 4"/>
          <p:cNvSpPr/>
          <p:nvPr/>
        </p:nvSpPr>
        <p:spPr>
          <a:xfrm>
            <a:off x="4386067" y="3948034"/>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1482545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79512" y="1556792"/>
            <a:ext cx="3888432" cy="4464496"/>
          </a:xfrm>
          <a:ln>
            <a:solidFill>
              <a:schemeClr val="tx1">
                <a:alpha val="91000"/>
              </a:schemeClr>
            </a:solidFill>
          </a:ln>
        </p:spPr>
        <p:txBody>
          <a:bodyPr>
            <a:normAutofit fontScale="92500"/>
          </a:bodyPr>
          <a:lstStyle/>
          <a:p>
            <a:pPr marL="0" indent="0" algn="ctr">
              <a:buNone/>
            </a:pPr>
            <a:r>
              <a:rPr lang="zh-CN" altLang="en-US" b="1" dirty="0">
                <a:solidFill>
                  <a:srgbClr val="000066"/>
                </a:solidFill>
              </a:rPr>
              <a:t>形似：合格</a:t>
            </a:r>
            <a:r>
              <a:rPr lang="zh-CN" altLang="en-US" b="1" dirty="0" smtClean="0">
                <a:solidFill>
                  <a:srgbClr val="000066"/>
                </a:solidFill>
              </a:rPr>
              <a:t>评估</a:t>
            </a:r>
            <a:endParaRPr lang="en-US" altLang="zh-CN" b="1" dirty="0" smtClean="0">
              <a:solidFill>
                <a:srgbClr val="000066"/>
              </a:solidFill>
            </a:endParaRPr>
          </a:p>
          <a:p>
            <a:pPr marL="0" indent="0">
              <a:buNone/>
            </a:pPr>
            <a:endParaRPr lang="zh-CN" altLang="en-US" b="1" dirty="0">
              <a:solidFill>
                <a:srgbClr val="000066"/>
              </a:solidFill>
            </a:endParaRPr>
          </a:p>
          <a:p>
            <a:pPr marL="0" indent="0">
              <a:buNone/>
            </a:pPr>
            <a:r>
              <a:rPr lang="en-US" altLang="zh-CN" sz="2100" b="1" dirty="0">
                <a:solidFill>
                  <a:srgbClr val="000066"/>
                </a:solidFill>
              </a:rPr>
              <a:t>• </a:t>
            </a:r>
            <a:r>
              <a:rPr lang="zh-CN" altLang="en-US" sz="2100" b="1" dirty="0">
                <a:solidFill>
                  <a:srgbClr val="FF0000"/>
                </a:solidFill>
              </a:rPr>
              <a:t>办学定位</a:t>
            </a:r>
            <a:r>
              <a:rPr lang="zh-CN" altLang="en-US" sz="2100" b="1" dirty="0">
                <a:solidFill>
                  <a:srgbClr val="000066"/>
                </a:solidFill>
              </a:rPr>
              <a:t>向应用型转变</a:t>
            </a:r>
          </a:p>
          <a:p>
            <a:pPr marL="0" indent="0">
              <a:buNone/>
            </a:pPr>
            <a:endParaRPr lang="en-US" altLang="zh-CN" sz="2100" b="1" dirty="0" smtClean="0">
              <a:solidFill>
                <a:srgbClr val="000066"/>
              </a:solidFill>
            </a:endParaRPr>
          </a:p>
          <a:p>
            <a:pPr marL="0" indent="0">
              <a:buNone/>
            </a:pPr>
            <a:r>
              <a:rPr lang="en-US" altLang="zh-CN" sz="2100" b="1" dirty="0" smtClean="0">
                <a:solidFill>
                  <a:srgbClr val="000066"/>
                </a:solidFill>
              </a:rPr>
              <a:t>• </a:t>
            </a:r>
            <a:r>
              <a:rPr lang="zh-CN" altLang="en-US" sz="2100" b="1" dirty="0" smtClean="0">
                <a:solidFill>
                  <a:srgbClr val="FF0000"/>
                </a:solidFill>
              </a:rPr>
              <a:t>专业</a:t>
            </a:r>
            <a:r>
              <a:rPr lang="zh-CN" altLang="en-US" sz="2100" b="1" dirty="0">
                <a:solidFill>
                  <a:srgbClr val="FF0000"/>
                </a:solidFill>
              </a:rPr>
              <a:t>结构</a:t>
            </a:r>
            <a:r>
              <a:rPr lang="zh-CN" altLang="en-US" sz="2100" b="1" dirty="0">
                <a:solidFill>
                  <a:srgbClr val="000066"/>
                </a:solidFill>
              </a:rPr>
              <a:t>向需求导向转变</a:t>
            </a:r>
          </a:p>
          <a:p>
            <a:pPr marL="0" indent="0">
              <a:buNone/>
            </a:pPr>
            <a:endParaRPr lang="en-US" altLang="zh-CN" sz="2100" b="1" dirty="0" smtClean="0">
              <a:solidFill>
                <a:srgbClr val="000066"/>
              </a:solidFill>
            </a:endParaRPr>
          </a:p>
          <a:p>
            <a:pPr marL="0" indent="0">
              <a:buNone/>
            </a:pPr>
            <a:r>
              <a:rPr lang="en-US" altLang="zh-CN" sz="2100" b="1" dirty="0" smtClean="0">
                <a:solidFill>
                  <a:srgbClr val="000066"/>
                </a:solidFill>
              </a:rPr>
              <a:t>• </a:t>
            </a:r>
            <a:r>
              <a:rPr lang="zh-CN" altLang="en-US" sz="2100" b="1" dirty="0">
                <a:solidFill>
                  <a:srgbClr val="FF0000"/>
                </a:solidFill>
              </a:rPr>
              <a:t>培养模式</a:t>
            </a:r>
            <a:r>
              <a:rPr lang="zh-CN" altLang="en-US" sz="2100" b="1" dirty="0">
                <a:solidFill>
                  <a:srgbClr val="000066"/>
                </a:solidFill>
              </a:rPr>
              <a:t>向产出导向转变</a:t>
            </a:r>
          </a:p>
          <a:p>
            <a:pPr marL="0" indent="0">
              <a:buNone/>
            </a:pPr>
            <a:endParaRPr lang="en-US" altLang="zh-CN" sz="2100" b="1" dirty="0" smtClean="0">
              <a:solidFill>
                <a:srgbClr val="000066"/>
              </a:solidFill>
            </a:endParaRPr>
          </a:p>
          <a:p>
            <a:pPr marL="0" indent="0">
              <a:buNone/>
            </a:pPr>
            <a:r>
              <a:rPr lang="en-US" altLang="zh-CN" sz="2100" b="1" dirty="0" smtClean="0">
                <a:solidFill>
                  <a:srgbClr val="000066"/>
                </a:solidFill>
              </a:rPr>
              <a:t>• </a:t>
            </a:r>
            <a:r>
              <a:rPr lang="zh-CN" altLang="en-US" sz="2100" b="1" dirty="0">
                <a:solidFill>
                  <a:srgbClr val="FF0000"/>
                </a:solidFill>
              </a:rPr>
              <a:t>师资队伍</a:t>
            </a:r>
            <a:r>
              <a:rPr lang="zh-CN" altLang="en-US" sz="2100" b="1" dirty="0">
                <a:solidFill>
                  <a:srgbClr val="000066"/>
                </a:solidFill>
              </a:rPr>
              <a:t>向“双能型”转变</a:t>
            </a:r>
          </a:p>
          <a:p>
            <a:pPr marL="0" indent="0">
              <a:buNone/>
            </a:pPr>
            <a:endParaRPr lang="en-US" altLang="zh-CN" sz="2100" b="1" dirty="0" smtClean="0">
              <a:solidFill>
                <a:srgbClr val="000066"/>
              </a:solidFill>
            </a:endParaRPr>
          </a:p>
          <a:p>
            <a:pPr marL="0" indent="0">
              <a:buNone/>
            </a:pPr>
            <a:r>
              <a:rPr lang="en-US" altLang="zh-CN" sz="2100" b="1" dirty="0" smtClean="0">
                <a:solidFill>
                  <a:srgbClr val="000066"/>
                </a:solidFill>
              </a:rPr>
              <a:t>• </a:t>
            </a:r>
            <a:r>
              <a:rPr lang="zh-CN" altLang="en-US" sz="2100" b="1" dirty="0">
                <a:solidFill>
                  <a:srgbClr val="FF0000"/>
                </a:solidFill>
              </a:rPr>
              <a:t>质量结果</a:t>
            </a:r>
            <a:r>
              <a:rPr lang="zh-CN" altLang="en-US" sz="2100" b="1" dirty="0">
                <a:solidFill>
                  <a:srgbClr val="000066"/>
                </a:solidFill>
              </a:rPr>
              <a:t>向“两个满意度”转变</a:t>
            </a:r>
          </a:p>
        </p:txBody>
      </p:sp>
      <p:sp>
        <p:nvSpPr>
          <p:cNvPr id="4" name="标题 1"/>
          <p:cNvSpPr txBox="1">
            <a:spLocks/>
          </p:cNvSpPr>
          <p:nvPr/>
        </p:nvSpPr>
        <p:spPr>
          <a:xfrm>
            <a:off x="-27295" y="0"/>
            <a:ext cx="9171295" cy="1080000"/>
          </a:xfrm>
          <a:prstGeom prst="rect">
            <a:avLst/>
          </a:prstGeom>
          <a:solidFill>
            <a:srgbClr val="0070C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b="1" dirty="0">
                <a:solidFill>
                  <a:schemeClr val="bg1"/>
                </a:solidFill>
                <a:latin typeface="方正大黑_GBK" pitchFamily="65" charset="-122"/>
                <a:ea typeface="方正大黑_GBK" pitchFamily="65" charset="-122"/>
              </a:rPr>
              <a:t>三个阶段：</a:t>
            </a:r>
            <a:r>
              <a:rPr lang="zh-CN" altLang="en-US" b="1" dirty="0">
                <a:solidFill>
                  <a:srgbClr val="FF0000"/>
                </a:solidFill>
                <a:latin typeface="方正大黑_GBK" pitchFamily="65" charset="-122"/>
                <a:ea typeface="方正大黑_GBK" pitchFamily="65" charset="-122"/>
              </a:rPr>
              <a:t>形似</a:t>
            </a:r>
            <a:r>
              <a:rPr lang="zh-CN" altLang="en-US" b="1" dirty="0">
                <a:solidFill>
                  <a:schemeClr val="bg1"/>
                </a:solidFill>
                <a:latin typeface="方正大黑_GBK" pitchFamily="65" charset="-122"/>
                <a:ea typeface="方正大黑_GBK" pitchFamily="65" charset="-122"/>
              </a:rPr>
              <a:t>、神似、神形兼备</a:t>
            </a:r>
            <a:endParaRPr lang="en-US" altLang="zh-CN" b="1" dirty="0">
              <a:solidFill>
                <a:schemeClr val="bg1"/>
              </a:solidFill>
              <a:latin typeface="方正大黑_GBK" pitchFamily="65" charset="-122"/>
              <a:ea typeface="方正大黑_GBK" pitchFamily="65" charset="-122"/>
            </a:endParaRPr>
          </a:p>
        </p:txBody>
      </p:sp>
      <p:sp>
        <p:nvSpPr>
          <p:cNvPr id="6" name="TextBox 5"/>
          <p:cNvSpPr txBox="1"/>
          <p:nvPr/>
        </p:nvSpPr>
        <p:spPr>
          <a:xfrm>
            <a:off x="4211960" y="1556792"/>
            <a:ext cx="4680520" cy="4464496"/>
          </a:xfrm>
          <a:prstGeom prst="rect">
            <a:avLst/>
          </a:prstGeom>
          <a:noFill/>
          <a:ln>
            <a:solidFill>
              <a:schemeClr val="tx1">
                <a:alpha val="91000"/>
              </a:schemeClr>
            </a:solidFill>
          </a:ln>
        </p:spPr>
        <p:txBody>
          <a:bodyPr wrap="square" rtlCol="0">
            <a:spAutoFit/>
          </a:bodyPr>
          <a:lstStyle/>
          <a:p>
            <a:pPr algn="ctr">
              <a:spcBef>
                <a:spcPct val="20000"/>
              </a:spcBef>
            </a:pPr>
            <a:r>
              <a:rPr lang="zh-CN" altLang="en-US" sz="3000" b="1" dirty="0" smtClean="0">
                <a:solidFill>
                  <a:srgbClr val="000066"/>
                </a:solidFill>
              </a:rPr>
              <a:t>指导思想</a:t>
            </a:r>
            <a:endParaRPr lang="en-US" altLang="zh-CN" sz="3000" b="1" dirty="0" smtClean="0">
              <a:solidFill>
                <a:srgbClr val="000066"/>
              </a:solidFill>
            </a:endParaRPr>
          </a:p>
          <a:p>
            <a:pPr>
              <a:spcBef>
                <a:spcPct val="20000"/>
              </a:spcBef>
            </a:pPr>
            <a:endParaRPr lang="zh-CN" altLang="en-US" sz="3000" b="1" dirty="0">
              <a:solidFill>
                <a:srgbClr val="000066"/>
              </a:solidFill>
            </a:endParaRPr>
          </a:p>
          <a:p>
            <a:r>
              <a:rPr lang="en-US" altLang="zh-CN" sz="2000" b="1" dirty="0" smtClean="0">
                <a:solidFill>
                  <a:srgbClr val="000066"/>
                </a:solidFill>
              </a:rPr>
              <a:t>• </a:t>
            </a:r>
            <a:r>
              <a:rPr lang="zh-CN" altLang="en-US" sz="1900" b="1" dirty="0" smtClean="0">
                <a:solidFill>
                  <a:srgbClr val="000066"/>
                </a:solidFill>
              </a:rPr>
              <a:t>四</a:t>
            </a:r>
            <a:r>
              <a:rPr lang="zh-CN" altLang="en-US" sz="1900" b="1" dirty="0">
                <a:solidFill>
                  <a:srgbClr val="000066"/>
                </a:solidFill>
              </a:rPr>
              <a:t>促进：经费、条件、管理、质量</a:t>
            </a:r>
          </a:p>
          <a:p>
            <a:endParaRPr lang="en-US" altLang="zh-CN" sz="2000" b="1" dirty="0" smtClean="0">
              <a:solidFill>
                <a:srgbClr val="000066"/>
              </a:solidFill>
            </a:endParaRPr>
          </a:p>
          <a:p>
            <a:r>
              <a:rPr lang="en-US" altLang="zh-CN" sz="2000" b="1" dirty="0" smtClean="0">
                <a:solidFill>
                  <a:srgbClr val="000066"/>
                </a:solidFill>
              </a:rPr>
              <a:t>• </a:t>
            </a:r>
            <a:r>
              <a:rPr lang="zh-CN" altLang="en-US" sz="1900" b="1" dirty="0" smtClean="0">
                <a:solidFill>
                  <a:srgbClr val="000066"/>
                </a:solidFill>
              </a:rPr>
              <a:t>三</a:t>
            </a:r>
            <a:r>
              <a:rPr lang="zh-CN" altLang="en-US" sz="1900" b="1" dirty="0">
                <a:solidFill>
                  <a:srgbClr val="000066"/>
                </a:solidFill>
              </a:rPr>
              <a:t>基本：办学条件基本达标</a:t>
            </a:r>
          </a:p>
          <a:p>
            <a:r>
              <a:rPr lang="zh-CN" altLang="en-US" sz="1900" b="1" dirty="0" smtClean="0">
                <a:solidFill>
                  <a:srgbClr val="000066"/>
                </a:solidFill>
              </a:rPr>
              <a:t>                      教学</a:t>
            </a:r>
            <a:r>
              <a:rPr lang="zh-CN" altLang="en-US" sz="1900" b="1" dirty="0">
                <a:solidFill>
                  <a:srgbClr val="000066"/>
                </a:solidFill>
              </a:rPr>
              <a:t>管理基本规范</a:t>
            </a:r>
          </a:p>
          <a:p>
            <a:r>
              <a:rPr lang="zh-CN" altLang="en-US" sz="1900" b="1" dirty="0" smtClean="0">
                <a:solidFill>
                  <a:srgbClr val="000066"/>
                </a:solidFill>
              </a:rPr>
              <a:t>                      教学</a:t>
            </a:r>
            <a:r>
              <a:rPr lang="zh-CN" altLang="en-US" sz="1900" b="1" dirty="0">
                <a:solidFill>
                  <a:srgbClr val="000066"/>
                </a:solidFill>
              </a:rPr>
              <a:t>质量基本保证</a:t>
            </a:r>
          </a:p>
          <a:p>
            <a:endParaRPr lang="en-US" altLang="zh-CN" sz="2000" b="1" dirty="0" smtClean="0">
              <a:solidFill>
                <a:srgbClr val="000066"/>
              </a:solidFill>
            </a:endParaRPr>
          </a:p>
          <a:p>
            <a:r>
              <a:rPr lang="en-US" altLang="zh-CN" sz="2000" b="1" dirty="0" smtClean="0">
                <a:solidFill>
                  <a:srgbClr val="000066"/>
                </a:solidFill>
              </a:rPr>
              <a:t>• </a:t>
            </a:r>
            <a:r>
              <a:rPr lang="zh-CN" altLang="en-US" sz="1900" b="1" dirty="0" smtClean="0">
                <a:solidFill>
                  <a:srgbClr val="000066"/>
                </a:solidFill>
              </a:rPr>
              <a:t>二</a:t>
            </a:r>
            <a:r>
              <a:rPr lang="zh-CN" altLang="en-US" sz="1900" b="1" dirty="0">
                <a:solidFill>
                  <a:srgbClr val="000066"/>
                </a:solidFill>
              </a:rPr>
              <a:t>突出：突出为区域经济和社会发展服务</a:t>
            </a:r>
          </a:p>
          <a:p>
            <a:r>
              <a:rPr lang="zh-CN" altLang="en-US" sz="1900" b="1" dirty="0" smtClean="0">
                <a:solidFill>
                  <a:srgbClr val="000066"/>
                </a:solidFill>
              </a:rPr>
              <a:t>                      突出</a:t>
            </a:r>
            <a:r>
              <a:rPr lang="zh-CN" altLang="en-US" sz="1900" b="1" dirty="0">
                <a:solidFill>
                  <a:srgbClr val="000066"/>
                </a:solidFill>
              </a:rPr>
              <a:t>应用型人才培养</a:t>
            </a:r>
          </a:p>
          <a:p>
            <a:endParaRPr lang="en-US" altLang="zh-CN" sz="2000" b="1" dirty="0" smtClean="0">
              <a:solidFill>
                <a:srgbClr val="000066"/>
              </a:solidFill>
            </a:endParaRPr>
          </a:p>
          <a:p>
            <a:r>
              <a:rPr lang="en-US" altLang="zh-CN" sz="2000" b="1" dirty="0" smtClean="0">
                <a:solidFill>
                  <a:srgbClr val="000066"/>
                </a:solidFill>
              </a:rPr>
              <a:t>• </a:t>
            </a:r>
            <a:r>
              <a:rPr lang="zh-CN" altLang="en-US" sz="1900" b="1" dirty="0" smtClean="0">
                <a:solidFill>
                  <a:srgbClr val="000066"/>
                </a:solidFill>
              </a:rPr>
              <a:t>一</a:t>
            </a:r>
            <a:r>
              <a:rPr lang="zh-CN" altLang="en-US" sz="1900" b="1" dirty="0">
                <a:solidFill>
                  <a:srgbClr val="000066"/>
                </a:solidFill>
              </a:rPr>
              <a:t>引导：引导内部质量保障体系建设</a:t>
            </a:r>
          </a:p>
        </p:txBody>
      </p:sp>
    </p:spTree>
    <p:extLst>
      <p:ext uri="{BB962C8B-B14F-4D97-AF65-F5344CB8AC3E}">
        <p14:creationId xmlns:p14="http://schemas.microsoft.com/office/powerpoint/2010/main" val="16908631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51520" y="1565287"/>
            <a:ext cx="3384376" cy="4864304"/>
          </a:xfrm>
          <a:ln>
            <a:solidFill>
              <a:schemeClr val="tx1">
                <a:alpha val="91000"/>
              </a:schemeClr>
            </a:solidFill>
          </a:ln>
        </p:spPr>
        <p:txBody>
          <a:bodyPr>
            <a:normAutofit fontScale="85000" lnSpcReduction="20000"/>
          </a:bodyPr>
          <a:lstStyle/>
          <a:p>
            <a:pPr marL="0" indent="0" algn="ctr">
              <a:buNone/>
            </a:pPr>
            <a:endParaRPr lang="en-US" altLang="zh-CN" sz="3000" b="1" dirty="0" smtClean="0">
              <a:solidFill>
                <a:srgbClr val="000066"/>
              </a:solidFill>
            </a:endParaRPr>
          </a:p>
          <a:p>
            <a:pPr marL="0" indent="0" algn="ctr">
              <a:buNone/>
            </a:pPr>
            <a:r>
              <a:rPr lang="zh-CN" altLang="en-US" sz="3000" b="1" dirty="0" smtClean="0">
                <a:solidFill>
                  <a:srgbClr val="000066"/>
                </a:solidFill>
              </a:rPr>
              <a:t>神似</a:t>
            </a:r>
            <a:r>
              <a:rPr lang="zh-CN" altLang="en-US" sz="3000" b="1" dirty="0">
                <a:solidFill>
                  <a:srgbClr val="000066"/>
                </a:solidFill>
              </a:rPr>
              <a:t>：审核评估</a:t>
            </a:r>
          </a:p>
          <a:p>
            <a:pPr marL="0" indent="0">
              <a:buNone/>
            </a:pPr>
            <a:endParaRPr lang="en-US" altLang="zh-CN" sz="2800" b="1" dirty="0" smtClean="0">
              <a:solidFill>
                <a:srgbClr val="000066"/>
              </a:solidFill>
            </a:endParaRPr>
          </a:p>
          <a:p>
            <a:pPr marL="0" indent="0">
              <a:buNone/>
            </a:pPr>
            <a:r>
              <a:rPr lang="en-US" altLang="zh-CN" sz="2800" b="1" dirty="0" smtClean="0">
                <a:solidFill>
                  <a:srgbClr val="000066"/>
                </a:solidFill>
              </a:rPr>
              <a:t>• </a:t>
            </a:r>
            <a:r>
              <a:rPr lang="zh-CN" altLang="en-US" sz="2800" b="1" dirty="0">
                <a:solidFill>
                  <a:srgbClr val="000066"/>
                </a:solidFill>
              </a:rPr>
              <a:t>培养效果达成度</a:t>
            </a:r>
          </a:p>
          <a:p>
            <a:pPr marL="0" indent="0">
              <a:buNone/>
            </a:pPr>
            <a:endParaRPr lang="en-US" altLang="zh-CN" sz="2800" b="1" dirty="0" smtClean="0">
              <a:solidFill>
                <a:srgbClr val="000066"/>
              </a:solidFill>
            </a:endParaRPr>
          </a:p>
          <a:p>
            <a:pPr marL="0" indent="0">
              <a:buNone/>
            </a:pPr>
            <a:r>
              <a:rPr lang="en-US" altLang="zh-CN" sz="2800" b="1" dirty="0" smtClean="0">
                <a:solidFill>
                  <a:srgbClr val="000066"/>
                </a:solidFill>
              </a:rPr>
              <a:t>• </a:t>
            </a:r>
            <a:r>
              <a:rPr lang="zh-CN" altLang="en-US" sz="2800" b="1" dirty="0">
                <a:solidFill>
                  <a:srgbClr val="000066"/>
                </a:solidFill>
              </a:rPr>
              <a:t>定位与目标适应度</a:t>
            </a:r>
          </a:p>
          <a:p>
            <a:pPr marL="0" indent="0">
              <a:buNone/>
            </a:pPr>
            <a:endParaRPr lang="en-US" altLang="zh-CN" sz="2800" b="1" dirty="0" smtClean="0">
              <a:solidFill>
                <a:srgbClr val="000066"/>
              </a:solidFill>
            </a:endParaRPr>
          </a:p>
          <a:p>
            <a:pPr marL="0" indent="0">
              <a:buNone/>
            </a:pPr>
            <a:r>
              <a:rPr lang="en-US" altLang="zh-CN" sz="2800" b="1" dirty="0" smtClean="0">
                <a:solidFill>
                  <a:srgbClr val="000066"/>
                </a:solidFill>
              </a:rPr>
              <a:t>• </a:t>
            </a:r>
            <a:r>
              <a:rPr lang="zh-CN" altLang="en-US" sz="2800" b="1" dirty="0">
                <a:solidFill>
                  <a:srgbClr val="000066"/>
                </a:solidFill>
              </a:rPr>
              <a:t>教师与资源保障度</a:t>
            </a:r>
          </a:p>
          <a:p>
            <a:pPr marL="0" indent="0">
              <a:buNone/>
            </a:pPr>
            <a:endParaRPr lang="en-US" altLang="zh-CN" sz="2800" b="1" dirty="0" smtClean="0">
              <a:solidFill>
                <a:srgbClr val="000066"/>
              </a:solidFill>
            </a:endParaRPr>
          </a:p>
          <a:p>
            <a:pPr marL="0" indent="0">
              <a:buNone/>
            </a:pPr>
            <a:r>
              <a:rPr lang="en-US" altLang="zh-CN" sz="2800" b="1" dirty="0" smtClean="0">
                <a:solidFill>
                  <a:srgbClr val="000066"/>
                </a:solidFill>
              </a:rPr>
              <a:t>• </a:t>
            </a:r>
            <a:r>
              <a:rPr lang="zh-CN" altLang="en-US" sz="2800" b="1" dirty="0">
                <a:solidFill>
                  <a:srgbClr val="000066"/>
                </a:solidFill>
              </a:rPr>
              <a:t>运行过程有效度</a:t>
            </a:r>
          </a:p>
          <a:p>
            <a:pPr marL="0" indent="0">
              <a:buNone/>
            </a:pPr>
            <a:endParaRPr lang="en-US" altLang="zh-CN" sz="2800" b="1" dirty="0" smtClean="0">
              <a:solidFill>
                <a:srgbClr val="000066"/>
              </a:solidFill>
            </a:endParaRPr>
          </a:p>
          <a:p>
            <a:pPr marL="0" indent="0">
              <a:buNone/>
            </a:pPr>
            <a:r>
              <a:rPr lang="en-US" altLang="zh-CN" sz="2800" b="1" dirty="0" smtClean="0">
                <a:solidFill>
                  <a:srgbClr val="000066"/>
                </a:solidFill>
              </a:rPr>
              <a:t>• </a:t>
            </a:r>
            <a:r>
              <a:rPr lang="zh-CN" altLang="en-US" sz="2800" b="1" dirty="0">
                <a:solidFill>
                  <a:srgbClr val="000066"/>
                </a:solidFill>
              </a:rPr>
              <a:t>学生和用户满意度</a:t>
            </a:r>
          </a:p>
        </p:txBody>
      </p:sp>
      <p:sp>
        <p:nvSpPr>
          <p:cNvPr id="4" name="标题 1"/>
          <p:cNvSpPr txBox="1">
            <a:spLocks/>
          </p:cNvSpPr>
          <p:nvPr/>
        </p:nvSpPr>
        <p:spPr>
          <a:xfrm>
            <a:off x="-27295" y="0"/>
            <a:ext cx="9171295" cy="1080000"/>
          </a:xfrm>
          <a:prstGeom prst="rect">
            <a:avLst/>
          </a:prstGeom>
          <a:solidFill>
            <a:srgbClr val="0070C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b="1" dirty="0">
                <a:solidFill>
                  <a:schemeClr val="bg1"/>
                </a:solidFill>
                <a:latin typeface="方正大黑_GBK" pitchFamily="65" charset="-122"/>
                <a:ea typeface="方正大黑_GBK" pitchFamily="65" charset="-122"/>
              </a:rPr>
              <a:t>三个阶段：形似、</a:t>
            </a:r>
            <a:r>
              <a:rPr lang="zh-CN" altLang="en-US" b="1" dirty="0">
                <a:solidFill>
                  <a:srgbClr val="FF0000"/>
                </a:solidFill>
                <a:latin typeface="方正大黑_GBK" pitchFamily="65" charset="-122"/>
                <a:ea typeface="方正大黑_GBK" pitchFamily="65" charset="-122"/>
              </a:rPr>
              <a:t>神似</a:t>
            </a:r>
            <a:r>
              <a:rPr lang="zh-CN" altLang="en-US" b="1" dirty="0">
                <a:solidFill>
                  <a:schemeClr val="bg1"/>
                </a:solidFill>
                <a:latin typeface="方正大黑_GBK" pitchFamily="65" charset="-122"/>
                <a:ea typeface="方正大黑_GBK" pitchFamily="65" charset="-122"/>
              </a:rPr>
              <a:t>、神形兼备</a:t>
            </a:r>
            <a:endParaRPr lang="en-US" altLang="zh-CN" b="1" dirty="0">
              <a:solidFill>
                <a:schemeClr val="bg1"/>
              </a:solidFill>
              <a:latin typeface="方正大黑_GBK" pitchFamily="65" charset="-122"/>
              <a:ea typeface="方正大黑_GBK" pitchFamily="65" charset="-122"/>
            </a:endParaRPr>
          </a:p>
        </p:txBody>
      </p:sp>
      <p:sp>
        <p:nvSpPr>
          <p:cNvPr id="5" name="TextBox 4"/>
          <p:cNvSpPr txBox="1"/>
          <p:nvPr/>
        </p:nvSpPr>
        <p:spPr>
          <a:xfrm>
            <a:off x="3995936" y="1524344"/>
            <a:ext cx="5040559" cy="4869025"/>
          </a:xfrm>
          <a:prstGeom prst="rect">
            <a:avLst/>
          </a:prstGeom>
          <a:noFill/>
          <a:ln>
            <a:solidFill>
              <a:schemeClr val="tx1">
                <a:alpha val="91000"/>
              </a:schemeClr>
            </a:solidFill>
          </a:ln>
        </p:spPr>
        <p:txBody>
          <a:bodyPr wrap="square" rtlCol="0">
            <a:spAutoFit/>
          </a:bodyPr>
          <a:lstStyle/>
          <a:p>
            <a:pPr algn="ctr">
              <a:lnSpc>
                <a:spcPct val="80000"/>
              </a:lnSpc>
              <a:spcBef>
                <a:spcPct val="20000"/>
              </a:spcBef>
            </a:pPr>
            <a:endParaRPr lang="en-US" altLang="zh-CN" sz="2800" b="1" dirty="0" smtClean="0">
              <a:solidFill>
                <a:srgbClr val="000066"/>
              </a:solidFill>
            </a:endParaRPr>
          </a:p>
          <a:p>
            <a:pPr algn="ctr">
              <a:lnSpc>
                <a:spcPct val="80000"/>
              </a:lnSpc>
              <a:spcBef>
                <a:spcPct val="20000"/>
              </a:spcBef>
            </a:pPr>
            <a:r>
              <a:rPr lang="zh-CN" altLang="en-US" sz="2800" b="1" dirty="0" smtClean="0">
                <a:solidFill>
                  <a:srgbClr val="000066"/>
                </a:solidFill>
              </a:rPr>
              <a:t>指导思想</a:t>
            </a:r>
            <a:endParaRPr lang="zh-CN" altLang="en-US" sz="2800" b="1" dirty="0">
              <a:solidFill>
                <a:srgbClr val="000066"/>
              </a:solidFill>
            </a:endParaRPr>
          </a:p>
          <a:p>
            <a:endParaRPr lang="en-US" altLang="zh-CN" sz="2600" b="1" dirty="0" smtClean="0">
              <a:solidFill>
                <a:srgbClr val="000066"/>
              </a:solidFill>
            </a:endParaRPr>
          </a:p>
          <a:p>
            <a:r>
              <a:rPr lang="zh-CN" altLang="en-US" sz="2600" b="1" dirty="0" smtClean="0">
                <a:solidFill>
                  <a:srgbClr val="FF0000"/>
                </a:solidFill>
              </a:rPr>
              <a:t>一</a:t>
            </a:r>
            <a:r>
              <a:rPr lang="zh-CN" altLang="en-US" sz="2600" b="1" dirty="0">
                <a:solidFill>
                  <a:srgbClr val="FF0000"/>
                </a:solidFill>
              </a:rPr>
              <a:t>坚持：</a:t>
            </a:r>
            <a:r>
              <a:rPr lang="zh-CN" altLang="en-US" sz="2600" b="1" dirty="0">
                <a:solidFill>
                  <a:srgbClr val="000066"/>
                </a:solidFill>
              </a:rPr>
              <a:t>以评促建、以评促改、</a:t>
            </a:r>
          </a:p>
          <a:p>
            <a:r>
              <a:rPr lang="zh-CN" altLang="en-US" sz="2600" b="1" dirty="0">
                <a:solidFill>
                  <a:srgbClr val="000066"/>
                </a:solidFill>
              </a:rPr>
              <a:t>以评促管、评建结合、重在建设</a:t>
            </a:r>
          </a:p>
          <a:p>
            <a:endParaRPr lang="en-US" altLang="zh-CN" sz="2600" b="1" dirty="0" smtClean="0">
              <a:solidFill>
                <a:srgbClr val="000066"/>
              </a:solidFill>
            </a:endParaRPr>
          </a:p>
          <a:p>
            <a:r>
              <a:rPr lang="zh-CN" altLang="en-US" sz="2600" b="1" dirty="0" smtClean="0">
                <a:solidFill>
                  <a:srgbClr val="FF0000"/>
                </a:solidFill>
              </a:rPr>
              <a:t>二</a:t>
            </a:r>
            <a:r>
              <a:rPr lang="zh-CN" altLang="en-US" sz="2600" b="1" dirty="0">
                <a:solidFill>
                  <a:srgbClr val="FF0000"/>
                </a:solidFill>
              </a:rPr>
              <a:t>突出：</a:t>
            </a:r>
            <a:r>
              <a:rPr lang="zh-CN" altLang="en-US" sz="2600" b="1" dirty="0">
                <a:solidFill>
                  <a:srgbClr val="000066"/>
                </a:solidFill>
              </a:rPr>
              <a:t>突出学校内涵建设</a:t>
            </a:r>
          </a:p>
          <a:p>
            <a:r>
              <a:rPr lang="zh-CN" altLang="en-US" sz="2600" b="1" dirty="0" smtClean="0">
                <a:solidFill>
                  <a:srgbClr val="000066"/>
                </a:solidFill>
              </a:rPr>
              <a:t>                   突出</a:t>
            </a:r>
            <a:r>
              <a:rPr lang="zh-CN" altLang="en-US" sz="2600" b="1" dirty="0">
                <a:solidFill>
                  <a:srgbClr val="000066"/>
                </a:solidFill>
              </a:rPr>
              <a:t>特色发展</a:t>
            </a:r>
          </a:p>
          <a:p>
            <a:endParaRPr lang="en-US" altLang="zh-CN" sz="2600" b="1" dirty="0" smtClean="0">
              <a:solidFill>
                <a:srgbClr val="000066"/>
              </a:solidFill>
            </a:endParaRPr>
          </a:p>
          <a:p>
            <a:r>
              <a:rPr lang="zh-CN" altLang="en-US" sz="2600" b="1" dirty="0" smtClean="0">
                <a:solidFill>
                  <a:srgbClr val="FF0000"/>
                </a:solidFill>
              </a:rPr>
              <a:t>三</a:t>
            </a:r>
            <a:r>
              <a:rPr lang="zh-CN" altLang="en-US" sz="2600" b="1" dirty="0">
                <a:solidFill>
                  <a:srgbClr val="FF0000"/>
                </a:solidFill>
              </a:rPr>
              <a:t>强化：</a:t>
            </a:r>
            <a:r>
              <a:rPr lang="zh-CN" altLang="en-US" sz="2600" b="1" dirty="0">
                <a:solidFill>
                  <a:srgbClr val="000066"/>
                </a:solidFill>
              </a:rPr>
              <a:t>强化办学合理定位</a:t>
            </a:r>
          </a:p>
          <a:p>
            <a:r>
              <a:rPr lang="zh-CN" altLang="en-US" sz="2600" b="1" dirty="0" smtClean="0">
                <a:solidFill>
                  <a:srgbClr val="000066"/>
                </a:solidFill>
              </a:rPr>
              <a:t>                  强化</a:t>
            </a:r>
            <a:r>
              <a:rPr lang="zh-CN" altLang="en-US" sz="2600" b="1" dirty="0">
                <a:solidFill>
                  <a:srgbClr val="000066"/>
                </a:solidFill>
              </a:rPr>
              <a:t>人才培养中心地位</a:t>
            </a:r>
          </a:p>
          <a:p>
            <a:r>
              <a:rPr lang="zh-CN" altLang="en-US" sz="2600" b="1" dirty="0" smtClean="0">
                <a:solidFill>
                  <a:srgbClr val="000066"/>
                </a:solidFill>
              </a:rPr>
              <a:t>                  强化</a:t>
            </a:r>
            <a:r>
              <a:rPr lang="zh-CN" altLang="en-US" sz="2600" b="1" dirty="0">
                <a:solidFill>
                  <a:srgbClr val="000066"/>
                </a:solidFill>
              </a:rPr>
              <a:t>质量保障体系建设</a:t>
            </a:r>
          </a:p>
        </p:txBody>
      </p:sp>
    </p:spTree>
    <p:extLst>
      <p:ext uri="{BB962C8B-B14F-4D97-AF65-F5344CB8AC3E}">
        <p14:creationId xmlns:p14="http://schemas.microsoft.com/office/powerpoint/2010/main" val="14021839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Autofit/>
          </a:bodyPr>
          <a:lstStyle/>
          <a:p>
            <a:pPr marL="0" indent="0">
              <a:buNone/>
            </a:pPr>
            <a:r>
              <a:rPr lang="zh-CN" altLang="en-US" b="1" dirty="0">
                <a:solidFill>
                  <a:srgbClr val="000066"/>
                </a:solidFill>
                <a:latin typeface="方正大黑_GBK" pitchFamily="65" charset="-122"/>
                <a:ea typeface="方正大黑_GBK" pitchFamily="65" charset="-122"/>
              </a:rPr>
              <a:t>神形兼备：</a:t>
            </a:r>
          </a:p>
          <a:p>
            <a:pPr marL="0" indent="0">
              <a:buNone/>
            </a:pPr>
            <a:r>
              <a:rPr lang="en-US" altLang="zh-CN" sz="2000" b="1" dirty="0">
                <a:solidFill>
                  <a:srgbClr val="000066"/>
                </a:solidFill>
                <a:latin typeface="方正大黑_GBK" pitchFamily="65" charset="-122"/>
                <a:ea typeface="方正大黑_GBK" pitchFamily="65" charset="-122"/>
              </a:rPr>
              <a:t>1. </a:t>
            </a:r>
            <a:r>
              <a:rPr lang="zh-CN" altLang="en-US" sz="2000" b="1" dirty="0">
                <a:solidFill>
                  <a:srgbClr val="000066"/>
                </a:solidFill>
                <a:latin typeface="方正大黑_GBK" pitchFamily="65" charset="-122"/>
                <a:ea typeface="方正大黑_GBK" pitchFamily="65" charset="-122"/>
              </a:rPr>
              <a:t>根本问题：瞄准服务域（县域、市域、省域、区域）</a:t>
            </a:r>
          </a:p>
          <a:p>
            <a:pPr marL="0" indent="0">
              <a:buNone/>
            </a:pPr>
            <a:endParaRPr lang="en-US" altLang="zh-CN" sz="2000" b="1" dirty="0" smtClean="0">
              <a:solidFill>
                <a:srgbClr val="000066"/>
              </a:solidFill>
              <a:latin typeface="方正大黑_GBK" pitchFamily="65" charset="-122"/>
              <a:ea typeface="方正大黑_GBK" pitchFamily="65" charset="-122"/>
            </a:endParaRPr>
          </a:p>
          <a:p>
            <a:pPr marL="0" indent="0">
              <a:buNone/>
            </a:pPr>
            <a:r>
              <a:rPr lang="en-US" altLang="zh-CN" sz="2000" b="1" dirty="0" smtClean="0">
                <a:solidFill>
                  <a:srgbClr val="000066"/>
                </a:solidFill>
                <a:latin typeface="方正大黑_GBK" pitchFamily="65" charset="-122"/>
                <a:ea typeface="方正大黑_GBK" pitchFamily="65" charset="-122"/>
              </a:rPr>
              <a:t>2</a:t>
            </a:r>
            <a:r>
              <a:rPr lang="en-US" altLang="zh-CN" sz="2000" b="1" dirty="0">
                <a:solidFill>
                  <a:srgbClr val="000066"/>
                </a:solidFill>
                <a:latin typeface="方正大黑_GBK" pitchFamily="65" charset="-122"/>
                <a:ea typeface="方正大黑_GBK" pitchFamily="65" charset="-122"/>
              </a:rPr>
              <a:t>. </a:t>
            </a:r>
            <a:r>
              <a:rPr lang="zh-CN" altLang="en-US" sz="2000" b="1" dirty="0">
                <a:solidFill>
                  <a:srgbClr val="000066"/>
                </a:solidFill>
                <a:latin typeface="方正大黑_GBK" pitchFamily="65" charset="-122"/>
                <a:ea typeface="方正大黑_GBK" pitchFamily="65" charset="-122"/>
              </a:rPr>
              <a:t>主要特征：地方性、应用型（任何一所学校都不能也不必包打天下）</a:t>
            </a:r>
          </a:p>
          <a:p>
            <a:pPr marL="0" indent="0">
              <a:buNone/>
            </a:pPr>
            <a:endParaRPr lang="en-US" altLang="zh-CN" sz="2000" b="1" dirty="0" smtClean="0">
              <a:solidFill>
                <a:srgbClr val="000066"/>
              </a:solidFill>
              <a:latin typeface="方正大黑_GBK" pitchFamily="65" charset="-122"/>
              <a:ea typeface="方正大黑_GBK" pitchFamily="65" charset="-122"/>
            </a:endParaRPr>
          </a:p>
          <a:p>
            <a:pPr marL="0" indent="0">
              <a:buNone/>
            </a:pPr>
            <a:r>
              <a:rPr lang="en-US" altLang="zh-CN" sz="2000" b="1" dirty="0" smtClean="0">
                <a:solidFill>
                  <a:srgbClr val="000066"/>
                </a:solidFill>
                <a:latin typeface="方正大黑_GBK" pitchFamily="65" charset="-122"/>
                <a:ea typeface="方正大黑_GBK" pitchFamily="65" charset="-122"/>
              </a:rPr>
              <a:t>3</a:t>
            </a:r>
            <a:r>
              <a:rPr lang="en-US" altLang="zh-CN" sz="2000" b="1" dirty="0">
                <a:solidFill>
                  <a:srgbClr val="000066"/>
                </a:solidFill>
                <a:latin typeface="方正大黑_GBK" pitchFamily="65" charset="-122"/>
                <a:ea typeface="方正大黑_GBK" pitchFamily="65" charset="-122"/>
              </a:rPr>
              <a:t>. </a:t>
            </a:r>
            <a:r>
              <a:rPr lang="zh-CN" altLang="en-US" sz="2000" b="1" dirty="0">
                <a:solidFill>
                  <a:srgbClr val="000066"/>
                </a:solidFill>
                <a:latin typeface="方正大黑_GBK" pitchFamily="65" charset="-122"/>
                <a:ea typeface="方正大黑_GBK" pitchFamily="65" charset="-122"/>
              </a:rPr>
              <a:t>核心要素：</a:t>
            </a:r>
          </a:p>
          <a:p>
            <a:pPr marL="0" indent="0">
              <a:buNone/>
            </a:pPr>
            <a:r>
              <a:rPr lang="en-US" altLang="zh-CN" sz="2000" b="1" dirty="0">
                <a:solidFill>
                  <a:srgbClr val="000066"/>
                </a:solidFill>
                <a:latin typeface="方正大黑_GBK" pitchFamily="65" charset="-122"/>
                <a:ea typeface="方正大黑_GBK" pitchFamily="65" charset="-122"/>
              </a:rPr>
              <a:t>– </a:t>
            </a:r>
            <a:r>
              <a:rPr lang="zh-CN" altLang="en-US" sz="2000" b="1" dirty="0">
                <a:solidFill>
                  <a:srgbClr val="000066"/>
                </a:solidFill>
                <a:latin typeface="方正大黑_GBK" pitchFamily="65" charset="-122"/>
                <a:ea typeface="方正大黑_GBK" pitchFamily="65" charset="-122"/>
              </a:rPr>
              <a:t>中心</a:t>
            </a:r>
            <a:r>
              <a:rPr lang="en-US" altLang="zh-CN" sz="2000" b="1" dirty="0">
                <a:solidFill>
                  <a:srgbClr val="000066"/>
                </a:solidFill>
                <a:latin typeface="方正大黑_GBK" pitchFamily="65" charset="-122"/>
                <a:ea typeface="方正大黑_GBK" pitchFamily="65" charset="-122"/>
              </a:rPr>
              <a:t>—</a:t>
            </a:r>
            <a:r>
              <a:rPr lang="zh-CN" altLang="en-US" sz="2000" b="1" dirty="0">
                <a:solidFill>
                  <a:srgbClr val="000066"/>
                </a:solidFill>
                <a:latin typeface="方正大黑_GBK" pitchFamily="65" charset="-122"/>
                <a:ea typeface="方正大黑_GBK" pitchFamily="65" charset="-122"/>
              </a:rPr>
              <a:t>应用型人才（更专一点、更技术一点、更擅长动手一点）</a:t>
            </a:r>
          </a:p>
          <a:p>
            <a:pPr marL="0" indent="0">
              <a:buNone/>
            </a:pPr>
            <a:r>
              <a:rPr lang="en-US" altLang="zh-CN" sz="2000" b="1" dirty="0">
                <a:solidFill>
                  <a:srgbClr val="000066"/>
                </a:solidFill>
                <a:latin typeface="方正大黑_GBK" pitchFamily="65" charset="-122"/>
                <a:ea typeface="方正大黑_GBK" pitchFamily="65" charset="-122"/>
              </a:rPr>
              <a:t>– </a:t>
            </a:r>
            <a:r>
              <a:rPr lang="zh-CN" altLang="en-US" sz="2000" b="1" dirty="0">
                <a:solidFill>
                  <a:srgbClr val="000066"/>
                </a:solidFill>
                <a:latin typeface="方正大黑_GBK" pitchFamily="65" charset="-122"/>
                <a:ea typeface="方正大黑_GBK" pitchFamily="65" charset="-122"/>
              </a:rPr>
              <a:t>核心</a:t>
            </a:r>
            <a:r>
              <a:rPr lang="en-US" altLang="zh-CN" sz="2000" b="1" dirty="0">
                <a:solidFill>
                  <a:srgbClr val="000066"/>
                </a:solidFill>
                <a:latin typeface="方正大黑_GBK" pitchFamily="65" charset="-122"/>
                <a:ea typeface="方正大黑_GBK" pitchFamily="65" charset="-122"/>
              </a:rPr>
              <a:t>—</a:t>
            </a:r>
            <a:r>
              <a:rPr lang="zh-CN" altLang="en-US" sz="2000" b="1" dirty="0">
                <a:solidFill>
                  <a:srgbClr val="000066"/>
                </a:solidFill>
                <a:latin typeface="方正大黑_GBK" pitchFamily="65" charset="-122"/>
                <a:ea typeface="方正大黑_GBK" pitchFamily="65" charset="-122"/>
              </a:rPr>
              <a:t>四个合作（合作办学、合作育人、合作就业、合作发展）</a:t>
            </a:r>
          </a:p>
          <a:p>
            <a:pPr marL="0" indent="0">
              <a:buNone/>
            </a:pPr>
            <a:r>
              <a:rPr lang="en-US" altLang="zh-CN" sz="2000" b="1" dirty="0">
                <a:solidFill>
                  <a:srgbClr val="000066"/>
                </a:solidFill>
                <a:latin typeface="方正大黑_GBK" pitchFamily="65" charset="-122"/>
                <a:ea typeface="方正大黑_GBK" pitchFamily="65" charset="-122"/>
              </a:rPr>
              <a:t>– </a:t>
            </a:r>
            <a:r>
              <a:rPr lang="zh-CN" altLang="en-US" sz="2000" b="1" dirty="0">
                <a:solidFill>
                  <a:srgbClr val="000066"/>
                </a:solidFill>
                <a:latin typeface="方正大黑_GBK" pitchFamily="65" charset="-122"/>
                <a:ea typeface="方正大黑_GBK" pitchFamily="65" charset="-122"/>
              </a:rPr>
              <a:t>重心</a:t>
            </a:r>
            <a:r>
              <a:rPr lang="en-US" altLang="zh-CN" sz="2000" b="1" dirty="0">
                <a:solidFill>
                  <a:srgbClr val="000066"/>
                </a:solidFill>
                <a:latin typeface="方正大黑_GBK" pitchFamily="65" charset="-122"/>
                <a:ea typeface="方正大黑_GBK" pitchFamily="65" charset="-122"/>
              </a:rPr>
              <a:t>—</a:t>
            </a:r>
            <a:r>
              <a:rPr lang="zh-CN" altLang="en-US" sz="2000" b="1" dirty="0">
                <a:solidFill>
                  <a:srgbClr val="000066"/>
                </a:solidFill>
                <a:latin typeface="方正大黑_GBK" pitchFamily="65" charset="-122"/>
                <a:ea typeface="方正大黑_GBK" pitchFamily="65" charset="-122"/>
              </a:rPr>
              <a:t>下得去、用得上、靠得住的一线生产、服务、管理人员</a:t>
            </a:r>
          </a:p>
          <a:p>
            <a:pPr marL="0" indent="0">
              <a:buNone/>
            </a:pPr>
            <a:endParaRPr lang="en-US" altLang="zh-CN" sz="2000" b="1" dirty="0" smtClean="0">
              <a:solidFill>
                <a:srgbClr val="000066"/>
              </a:solidFill>
              <a:latin typeface="方正大黑_GBK" pitchFamily="65" charset="-122"/>
              <a:ea typeface="方正大黑_GBK" pitchFamily="65" charset="-122"/>
            </a:endParaRPr>
          </a:p>
          <a:p>
            <a:pPr marL="0" indent="0" algn="ctr">
              <a:buNone/>
            </a:pPr>
            <a:r>
              <a:rPr lang="zh-CN" altLang="en-US" sz="2000" b="1" dirty="0" smtClean="0">
                <a:solidFill>
                  <a:srgbClr val="FF0000"/>
                </a:solidFill>
                <a:latin typeface="方正大黑_GBK" pitchFamily="65" charset="-122"/>
                <a:ea typeface="方正大黑_GBK" pitchFamily="65" charset="-122"/>
              </a:rPr>
              <a:t>大众化</a:t>
            </a:r>
            <a:r>
              <a:rPr lang="zh-CN" altLang="en-US" sz="2000" b="1" dirty="0">
                <a:solidFill>
                  <a:srgbClr val="FF0000"/>
                </a:solidFill>
                <a:latin typeface="方正大黑_GBK" pitchFamily="65" charset="-122"/>
                <a:ea typeface="方正大黑_GBK" pitchFamily="65" charset="-122"/>
              </a:rPr>
              <a:t>、普及化高等教育不能只培养仰望星空的高大上的人！</a:t>
            </a:r>
            <a:endParaRPr lang="zh-CN" altLang="en-US" sz="2400" b="1" dirty="0">
              <a:solidFill>
                <a:srgbClr val="FF0000"/>
              </a:solidFill>
              <a:latin typeface="方正大黑_GBK" pitchFamily="65" charset="-122"/>
              <a:ea typeface="方正大黑_GBK" pitchFamily="65" charset="-122"/>
            </a:endParaRPr>
          </a:p>
        </p:txBody>
      </p:sp>
      <p:sp>
        <p:nvSpPr>
          <p:cNvPr id="4" name="标题 1"/>
          <p:cNvSpPr txBox="1">
            <a:spLocks/>
          </p:cNvSpPr>
          <p:nvPr/>
        </p:nvSpPr>
        <p:spPr>
          <a:xfrm>
            <a:off x="-27295" y="0"/>
            <a:ext cx="9171295" cy="1080000"/>
          </a:xfrm>
          <a:prstGeom prst="rect">
            <a:avLst/>
          </a:prstGeom>
          <a:solidFill>
            <a:srgbClr val="0070C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b="1" dirty="0">
                <a:solidFill>
                  <a:schemeClr val="bg1"/>
                </a:solidFill>
                <a:latin typeface="方正大黑_GBK" pitchFamily="65" charset="-122"/>
                <a:ea typeface="方正大黑_GBK" pitchFamily="65" charset="-122"/>
              </a:rPr>
              <a:t>三个阶段：形似、神似、</a:t>
            </a:r>
            <a:r>
              <a:rPr lang="zh-CN" altLang="en-US" b="1" dirty="0">
                <a:solidFill>
                  <a:srgbClr val="FF0000"/>
                </a:solidFill>
                <a:latin typeface="方正大黑_GBK" pitchFamily="65" charset="-122"/>
                <a:ea typeface="方正大黑_GBK" pitchFamily="65" charset="-122"/>
              </a:rPr>
              <a:t>神形兼备</a:t>
            </a:r>
            <a:endParaRPr lang="en-US" altLang="zh-CN" b="1" dirty="0">
              <a:solidFill>
                <a:srgbClr val="FF0000"/>
              </a:solidFill>
              <a:latin typeface="方正大黑_GBK" pitchFamily="65" charset="-122"/>
              <a:ea typeface="方正大黑_GBK" pitchFamily="65" charset="-122"/>
            </a:endParaRPr>
          </a:p>
        </p:txBody>
      </p:sp>
    </p:spTree>
    <p:extLst>
      <p:ext uri="{BB962C8B-B14F-4D97-AF65-F5344CB8AC3E}">
        <p14:creationId xmlns:p14="http://schemas.microsoft.com/office/powerpoint/2010/main" val="20523638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pPr marL="0" indent="0">
              <a:buNone/>
            </a:pPr>
            <a:r>
              <a:rPr lang="zh-CN" altLang="en-US" b="1" dirty="0">
                <a:solidFill>
                  <a:srgbClr val="000066"/>
                </a:solidFill>
                <a:latin typeface="方正大黑_GBK" pitchFamily="65" charset="-122"/>
                <a:ea typeface="方正大黑_GBK" pitchFamily="65" charset="-122"/>
              </a:rPr>
              <a:t>评价标准：</a:t>
            </a:r>
          </a:p>
          <a:p>
            <a:pPr marL="0" indent="0">
              <a:buNone/>
            </a:pPr>
            <a:endParaRPr lang="en-US" altLang="zh-CN" b="1" dirty="0">
              <a:solidFill>
                <a:srgbClr val="000066"/>
              </a:solidFill>
              <a:latin typeface="方正大黑_GBK" pitchFamily="65" charset="-122"/>
              <a:ea typeface="方正大黑_GBK" pitchFamily="65" charset="-122"/>
            </a:endParaRPr>
          </a:p>
          <a:p>
            <a:pPr marL="0" indent="0">
              <a:buNone/>
            </a:pPr>
            <a:endParaRPr lang="en-US" altLang="zh-CN" b="1" dirty="0">
              <a:solidFill>
                <a:srgbClr val="000066"/>
              </a:solidFill>
              <a:latin typeface="方正大黑_GBK" pitchFamily="65" charset="-122"/>
              <a:ea typeface="方正大黑_GBK" pitchFamily="65" charset="-122"/>
            </a:endParaRPr>
          </a:p>
          <a:p>
            <a:pPr marL="0" indent="0" algn="ctr">
              <a:buNone/>
            </a:pPr>
            <a:r>
              <a:rPr lang="zh-CN" altLang="en-US" b="1" dirty="0">
                <a:solidFill>
                  <a:srgbClr val="FF0000"/>
                </a:solidFill>
                <a:latin typeface="方正大黑_GBK" pitchFamily="65" charset="-122"/>
                <a:ea typeface="方正大黑_GBK" pitchFamily="65" charset="-122"/>
              </a:rPr>
              <a:t>下得去 用得上 靠得住 离不开</a:t>
            </a:r>
          </a:p>
        </p:txBody>
      </p:sp>
      <p:sp>
        <p:nvSpPr>
          <p:cNvPr id="4" name="标题 1"/>
          <p:cNvSpPr txBox="1">
            <a:spLocks/>
          </p:cNvSpPr>
          <p:nvPr/>
        </p:nvSpPr>
        <p:spPr>
          <a:xfrm>
            <a:off x="-27295" y="0"/>
            <a:ext cx="9171295" cy="1080000"/>
          </a:xfrm>
          <a:prstGeom prst="rect">
            <a:avLst/>
          </a:prstGeom>
          <a:solidFill>
            <a:srgbClr val="0070C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b="1" dirty="0">
                <a:solidFill>
                  <a:schemeClr val="bg1"/>
                </a:solidFill>
                <a:latin typeface="方正大黑_GBK" pitchFamily="65" charset="-122"/>
                <a:ea typeface="方正大黑_GBK" pitchFamily="65" charset="-122"/>
              </a:rPr>
              <a:t>从形似到神似的地方应用型大学</a:t>
            </a:r>
            <a:endParaRPr lang="en-US" altLang="zh-CN" b="1" dirty="0">
              <a:solidFill>
                <a:srgbClr val="FF0000"/>
              </a:solidFill>
              <a:latin typeface="方正大黑_GBK" pitchFamily="65" charset="-122"/>
              <a:ea typeface="方正大黑_GBK" pitchFamily="65" charset="-122"/>
            </a:endParaRPr>
          </a:p>
        </p:txBody>
      </p:sp>
    </p:spTree>
    <p:extLst>
      <p:ext uri="{BB962C8B-B14F-4D97-AF65-F5344CB8AC3E}">
        <p14:creationId xmlns:p14="http://schemas.microsoft.com/office/powerpoint/2010/main" val="10440108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pPr marL="0" indent="0">
              <a:buNone/>
            </a:pPr>
            <a:r>
              <a:rPr lang="zh-CN" altLang="en-US" b="1" dirty="0">
                <a:solidFill>
                  <a:srgbClr val="000066"/>
                </a:solidFill>
                <a:latin typeface="方正大黑_GBK" pitchFamily="65" charset="-122"/>
                <a:ea typeface="方正大黑_GBK" pitchFamily="65" charset="-122"/>
              </a:rPr>
              <a:t>最高标准：</a:t>
            </a:r>
          </a:p>
          <a:p>
            <a:pPr marL="0" indent="0">
              <a:buNone/>
            </a:pPr>
            <a:endParaRPr lang="en-US" altLang="zh-CN" b="1" dirty="0" smtClean="0">
              <a:solidFill>
                <a:srgbClr val="000066"/>
              </a:solidFill>
              <a:latin typeface="方正大黑_GBK" pitchFamily="65" charset="-122"/>
              <a:ea typeface="方正大黑_GBK" pitchFamily="65" charset="-122"/>
            </a:endParaRPr>
          </a:p>
          <a:p>
            <a:pPr marL="0" indent="0">
              <a:buNone/>
            </a:pPr>
            <a:endParaRPr lang="en-US" altLang="zh-CN" b="1" dirty="0">
              <a:solidFill>
                <a:srgbClr val="000066"/>
              </a:solidFill>
              <a:latin typeface="方正大黑_GBK" pitchFamily="65" charset="-122"/>
              <a:ea typeface="方正大黑_GBK" pitchFamily="65" charset="-122"/>
            </a:endParaRPr>
          </a:p>
          <a:p>
            <a:pPr marL="0" indent="0" algn="ctr">
              <a:buNone/>
            </a:pPr>
            <a:r>
              <a:rPr lang="zh-CN" altLang="en-US" sz="4800" b="1" dirty="0" smtClean="0">
                <a:solidFill>
                  <a:srgbClr val="FF0000"/>
                </a:solidFill>
                <a:latin typeface="方正大黑_GBK" pitchFamily="65" charset="-122"/>
                <a:ea typeface="方正大黑_GBK" pitchFamily="65" charset="-122"/>
              </a:rPr>
              <a:t>这</a:t>
            </a:r>
            <a:r>
              <a:rPr lang="zh-CN" altLang="en-US" sz="4800" b="1" dirty="0">
                <a:solidFill>
                  <a:srgbClr val="FF0000"/>
                </a:solidFill>
                <a:latin typeface="方正大黑_GBK" pitchFamily="65" charset="-122"/>
                <a:ea typeface="方正大黑_GBK" pitchFamily="65" charset="-122"/>
              </a:rPr>
              <a:t>是我们的大学！</a:t>
            </a:r>
          </a:p>
        </p:txBody>
      </p:sp>
      <p:sp>
        <p:nvSpPr>
          <p:cNvPr id="4" name="标题 1"/>
          <p:cNvSpPr txBox="1">
            <a:spLocks/>
          </p:cNvSpPr>
          <p:nvPr/>
        </p:nvSpPr>
        <p:spPr>
          <a:xfrm>
            <a:off x="-27295" y="0"/>
            <a:ext cx="9171295" cy="1080000"/>
          </a:xfrm>
          <a:prstGeom prst="rect">
            <a:avLst/>
          </a:prstGeom>
          <a:solidFill>
            <a:srgbClr val="0070C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b="1" dirty="0">
                <a:solidFill>
                  <a:schemeClr val="bg1"/>
                </a:solidFill>
                <a:latin typeface="方正大黑_GBK" pitchFamily="65" charset="-122"/>
                <a:ea typeface="方正大黑_GBK" pitchFamily="65" charset="-122"/>
              </a:rPr>
              <a:t>神形兼备的一流地方应用型大学</a:t>
            </a:r>
            <a:endParaRPr lang="en-US" altLang="zh-CN" b="1" dirty="0">
              <a:solidFill>
                <a:srgbClr val="FF0000"/>
              </a:solidFill>
              <a:latin typeface="方正大黑_GBK" pitchFamily="65" charset="-122"/>
              <a:ea typeface="方正大黑_GBK" pitchFamily="65" charset="-122"/>
            </a:endParaRPr>
          </a:p>
        </p:txBody>
      </p:sp>
    </p:spTree>
    <p:extLst>
      <p:ext uri="{BB962C8B-B14F-4D97-AF65-F5344CB8AC3E}">
        <p14:creationId xmlns:p14="http://schemas.microsoft.com/office/powerpoint/2010/main" val="42211449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9144000" cy="1080000"/>
          </a:xfrm>
          <a:solidFill>
            <a:srgbClr val="0070C0"/>
          </a:solidFill>
        </p:spPr>
        <p:txBody>
          <a:bodyPr>
            <a:normAutofit/>
          </a:bodyPr>
          <a:lstStyle/>
          <a:p>
            <a:r>
              <a:rPr lang="zh-CN" altLang="zh-CN" b="1" dirty="0">
                <a:solidFill>
                  <a:schemeClr val="bg1"/>
                </a:solidFill>
                <a:latin typeface="方正大黑_GBK" pitchFamily="65" charset="-122"/>
                <a:ea typeface="方正大黑_GBK" pitchFamily="65" charset="-122"/>
              </a:rPr>
              <a:t>新建本科</a:t>
            </a:r>
            <a:r>
              <a:rPr lang="zh-CN" altLang="zh-CN" sz="4800" b="1" dirty="0">
                <a:solidFill>
                  <a:schemeClr val="bg1"/>
                </a:solidFill>
                <a:latin typeface="方正大黑_GBK" pitchFamily="65" charset="-122"/>
                <a:ea typeface="方正大黑_GBK" pitchFamily="65" charset="-122"/>
              </a:rPr>
              <a:t>院校</a:t>
            </a:r>
            <a:r>
              <a:rPr lang="zh-CN" altLang="zh-CN" b="1" dirty="0">
                <a:solidFill>
                  <a:schemeClr val="bg1"/>
                </a:solidFill>
                <a:latin typeface="方正大黑_GBK" pitchFamily="65" charset="-122"/>
                <a:ea typeface="方正大黑_GBK" pitchFamily="65" charset="-122"/>
              </a:rPr>
              <a:t>：</a:t>
            </a:r>
            <a:r>
              <a:rPr lang="zh-CN" altLang="zh-CN" b="1" dirty="0" smtClean="0">
                <a:solidFill>
                  <a:schemeClr val="bg1"/>
                </a:solidFill>
                <a:latin typeface="方正大黑_GBK" pitchFamily="65" charset="-122"/>
                <a:ea typeface="方正大黑_GBK" pitchFamily="65" charset="-122"/>
              </a:rPr>
              <a:t>半壁江山</a:t>
            </a:r>
            <a:endParaRPr lang="zh-CN" altLang="en-US" sz="3200" dirty="0">
              <a:solidFill>
                <a:srgbClr val="000066"/>
              </a:solidFill>
              <a:latin typeface="方正大黑_GBK" pitchFamily="65" charset="-122"/>
              <a:ea typeface="方正大黑_GBK" pitchFamily="65" charset="-122"/>
            </a:endParaRPr>
          </a:p>
        </p:txBody>
      </p:sp>
      <p:sp>
        <p:nvSpPr>
          <p:cNvPr id="3" name="内容占位符 2"/>
          <p:cNvSpPr>
            <a:spLocks noGrp="1"/>
          </p:cNvSpPr>
          <p:nvPr>
            <p:ph idx="1"/>
          </p:nvPr>
        </p:nvSpPr>
        <p:spPr>
          <a:xfrm>
            <a:off x="611560" y="1988840"/>
            <a:ext cx="8229600" cy="4248472"/>
          </a:xfrm>
        </p:spPr>
        <p:txBody>
          <a:bodyPr>
            <a:normAutofit lnSpcReduction="10000"/>
          </a:bodyPr>
          <a:lstStyle/>
          <a:p>
            <a:r>
              <a:rPr lang="zh-CN" altLang="zh-CN" b="1" dirty="0">
                <a:solidFill>
                  <a:srgbClr val="000066"/>
                </a:solidFill>
                <a:latin typeface="方正大黑_GBK" pitchFamily="65" charset="-122"/>
                <a:ea typeface="方正大黑_GBK" pitchFamily="65" charset="-122"/>
              </a:rPr>
              <a:t>全国普通本科院校：</a:t>
            </a:r>
            <a:r>
              <a:rPr lang="en-US" altLang="zh-CN" b="1" dirty="0">
                <a:solidFill>
                  <a:srgbClr val="000066"/>
                </a:solidFill>
                <a:latin typeface="方正大黑_GBK" pitchFamily="65" charset="-122"/>
                <a:ea typeface="方正大黑_GBK" pitchFamily="65" charset="-122"/>
              </a:rPr>
              <a:t>1243</a:t>
            </a:r>
            <a:r>
              <a:rPr lang="zh-CN" altLang="zh-CN" b="1" dirty="0">
                <a:solidFill>
                  <a:srgbClr val="000066"/>
                </a:solidFill>
                <a:latin typeface="方正大黑_GBK" pitchFamily="65" charset="-122"/>
                <a:ea typeface="方正大黑_GBK" pitchFamily="65" charset="-122"/>
              </a:rPr>
              <a:t>所</a:t>
            </a:r>
            <a:r>
              <a:rPr lang="zh-CN" altLang="zh-CN" b="1" dirty="0" smtClean="0">
                <a:solidFill>
                  <a:srgbClr val="000066"/>
                </a:solidFill>
                <a:latin typeface="方正大黑_GBK" pitchFamily="65" charset="-122"/>
                <a:ea typeface="方正大黑_GBK" pitchFamily="65" charset="-122"/>
              </a:rPr>
              <a:t>；</a:t>
            </a:r>
            <a:endParaRPr lang="en-US" altLang="zh-CN" b="1" dirty="0" smtClean="0">
              <a:solidFill>
                <a:srgbClr val="000066"/>
              </a:solidFill>
              <a:latin typeface="方正大黑_GBK" pitchFamily="65" charset="-122"/>
              <a:ea typeface="方正大黑_GBK" pitchFamily="65" charset="-122"/>
            </a:endParaRPr>
          </a:p>
          <a:p>
            <a:r>
              <a:rPr lang="zh-CN" altLang="zh-CN" b="1" dirty="0" smtClean="0">
                <a:solidFill>
                  <a:srgbClr val="000066"/>
                </a:solidFill>
                <a:latin typeface="方正大黑_GBK" pitchFamily="65" charset="-122"/>
                <a:ea typeface="方正大黑_GBK" pitchFamily="65" charset="-122"/>
              </a:rPr>
              <a:t>新建</a:t>
            </a:r>
            <a:r>
              <a:rPr lang="zh-CN" altLang="zh-CN" b="1" dirty="0">
                <a:solidFill>
                  <a:srgbClr val="000066"/>
                </a:solidFill>
                <a:latin typeface="方正大黑_GBK" pitchFamily="65" charset="-122"/>
                <a:ea typeface="方正大黑_GBK" pitchFamily="65" charset="-122"/>
              </a:rPr>
              <a:t>本科院校：</a:t>
            </a:r>
            <a:r>
              <a:rPr lang="en-US" altLang="zh-CN" b="1" dirty="0">
                <a:solidFill>
                  <a:srgbClr val="000066"/>
                </a:solidFill>
                <a:latin typeface="方正大黑_GBK" pitchFamily="65" charset="-122"/>
                <a:ea typeface="方正大黑_GBK" pitchFamily="65" charset="-122"/>
              </a:rPr>
              <a:t>702</a:t>
            </a:r>
            <a:r>
              <a:rPr lang="zh-CN" altLang="zh-CN" b="1" dirty="0">
                <a:solidFill>
                  <a:srgbClr val="000066"/>
                </a:solidFill>
                <a:latin typeface="方正大黑_GBK" pitchFamily="65" charset="-122"/>
                <a:ea typeface="方正大黑_GBK" pitchFamily="65" charset="-122"/>
              </a:rPr>
              <a:t>所，占</a:t>
            </a:r>
            <a:r>
              <a:rPr lang="en-US" altLang="zh-CN" b="1" dirty="0">
                <a:solidFill>
                  <a:srgbClr val="FF0000"/>
                </a:solidFill>
                <a:latin typeface="方正大黑_GBK" pitchFamily="65" charset="-122"/>
                <a:ea typeface="方正大黑_GBK" pitchFamily="65" charset="-122"/>
              </a:rPr>
              <a:t>56.47%</a:t>
            </a:r>
            <a:r>
              <a:rPr lang="zh-CN" altLang="zh-CN" b="1" dirty="0" smtClean="0">
                <a:solidFill>
                  <a:srgbClr val="000066"/>
                </a:solidFill>
                <a:latin typeface="方正大黑_GBK" pitchFamily="65" charset="-122"/>
                <a:ea typeface="方正大黑_GBK" pitchFamily="65" charset="-122"/>
              </a:rPr>
              <a:t>。</a:t>
            </a:r>
            <a:endParaRPr lang="en-US" altLang="zh-CN" b="1" dirty="0" smtClean="0">
              <a:solidFill>
                <a:srgbClr val="000066"/>
              </a:solidFill>
              <a:latin typeface="方正大黑_GBK" pitchFamily="65" charset="-122"/>
              <a:ea typeface="方正大黑_GBK" pitchFamily="65" charset="-122"/>
            </a:endParaRPr>
          </a:p>
          <a:p>
            <a:endParaRPr lang="en-US" altLang="zh-CN" b="1" dirty="0">
              <a:solidFill>
                <a:srgbClr val="000066"/>
              </a:solidFill>
              <a:latin typeface="方正大黑_GBK" pitchFamily="65" charset="-122"/>
              <a:ea typeface="方正大黑_GBK" pitchFamily="65" charset="-122"/>
            </a:endParaRPr>
          </a:p>
          <a:p>
            <a:pPr marL="0" indent="0">
              <a:buNone/>
            </a:pPr>
            <a:endParaRPr lang="en-US" altLang="zh-CN" b="1" dirty="0" smtClean="0">
              <a:solidFill>
                <a:srgbClr val="000066"/>
              </a:solidFill>
              <a:latin typeface="方正大黑_GBK" pitchFamily="65" charset="-122"/>
              <a:ea typeface="方正大黑_GBK" pitchFamily="65" charset="-122"/>
            </a:endParaRPr>
          </a:p>
          <a:p>
            <a:r>
              <a:rPr lang="zh-CN" altLang="zh-CN" b="1" dirty="0" smtClean="0">
                <a:solidFill>
                  <a:srgbClr val="000066"/>
                </a:solidFill>
                <a:latin typeface="方正大黑_GBK" pitchFamily="65" charset="-122"/>
                <a:ea typeface="方正大黑_GBK" pitchFamily="65" charset="-122"/>
              </a:rPr>
              <a:t>没有</a:t>
            </a:r>
            <a:r>
              <a:rPr lang="zh-CN" altLang="zh-CN" b="1" dirty="0">
                <a:solidFill>
                  <a:srgbClr val="000066"/>
                </a:solidFill>
                <a:latin typeface="方正大黑_GBK" pitchFamily="65" charset="-122"/>
                <a:ea typeface="方正大黑_GBK" pitchFamily="65" charset="-122"/>
              </a:rPr>
              <a:t>新建本科院校质量，就没有我国高等教育质量</a:t>
            </a:r>
            <a:r>
              <a:rPr lang="zh-CN" altLang="zh-CN" b="1" dirty="0" smtClean="0">
                <a:solidFill>
                  <a:srgbClr val="000066"/>
                </a:solidFill>
                <a:latin typeface="方正大黑_GBK" pitchFamily="65" charset="-122"/>
                <a:ea typeface="方正大黑_GBK" pitchFamily="65" charset="-122"/>
              </a:rPr>
              <a:t>；</a:t>
            </a:r>
            <a:endParaRPr lang="en-US" altLang="zh-CN" b="1" dirty="0" smtClean="0">
              <a:solidFill>
                <a:srgbClr val="000066"/>
              </a:solidFill>
              <a:latin typeface="方正大黑_GBK" pitchFamily="65" charset="-122"/>
              <a:ea typeface="方正大黑_GBK" pitchFamily="65" charset="-122"/>
            </a:endParaRPr>
          </a:p>
          <a:p>
            <a:r>
              <a:rPr lang="zh-CN" altLang="zh-CN" b="1" dirty="0" smtClean="0">
                <a:solidFill>
                  <a:srgbClr val="000066"/>
                </a:solidFill>
                <a:latin typeface="方正大黑_GBK" pitchFamily="65" charset="-122"/>
                <a:ea typeface="方正大黑_GBK" pitchFamily="65" charset="-122"/>
              </a:rPr>
              <a:t>没有</a:t>
            </a:r>
            <a:r>
              <a:rPr lang="zh-CN" altLang="zh-CN" b="1" dirty="0">
                <a:solidFill>
                  <a:srgbClr val="000066"/>
                </a:solidFill>
                <a:latin typeface="方正大黑_GBK" pitchFamily="65" charset="-122"/>
                <a:ea typeface="方正大黑_GBK" pitchFamily="65" charset="-122"/>
              </a:rPr>
              <a:t>新建本科院校强大，就没有中国高等教育强国。</a:t>
            </a:r>
          </a:p>
          <a:p>
            <a:endParaRPr lang="zh-CN" altLang="en-US" dirty="0"/>
          </a:p>
        </p:txBody>
      </p:sp>
    </p:spTree>
    <p:extLst>
      <p:ext uri="{BB962C8B-B14F-4D97-AF65-F5344CB8AC3E}">
        <p14:creationId xmlns:p14="http://schemas.microsoft.com/office/powerpoint/2010/main" val="13693638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2996952"/>
            <a:ext cx="8229600" cy="1828800"/>
          </a:xfrm>
        </p:spPr>
        <p:txBody>
          <a:bodyPr>
            <a:normAutofit/>
          </a:bodyPr>
          <a:lstStyle/>
          <a:p>
            <a:pPr marL="0" indent="0">
              <a:buNone/>
            </a:pPr>
            <a:r>
              <a:rPr lang="zh-CN" altLang="zh-CN" b="1" dirty="0">
                <a:solidFill>
                  <a:srgbClr val="000066"/>
                </a:solidFill>
                <a:latin typeface="Adobe 黑体 Std R" pitchFamily="34" charset="-122"/>
                <a:ea typeface="Adobe 黑体 Std R" pitchFamily="34" charset="-122"/>
                <a:cs typeface="+mj-cs"/>
              </a:rPr>
              <a:t>四、提供一流的政策组织机制服务项目支持</a:t>
            </a:r>
            <a:endParaRPr lang="zh-CN" altLang="en-US" b="1" dirty="0">
              <a:solidFill>
                <a:srgbClr val="000066"/>
              </a:solidFill>
              <a:latin typeface="Adobe 黑体 Std R" pitchFamily="34" charset="-122"/>
              <a:ea typeface="Adobe 黑体 Std R" pitchFamily="34" charset="-122"/>
              <a:cs typeface="+mj-cs"/>
            </a:endParaRPr>
          </a:p>
        </p:txBody>
      </p:sp>
      <p:sp>
        <p:nvSpPr>
          <p:cNvPr id="4" name="标题 1"/>
          <p:cNvSpPr txBox="1">
            <a:spLocks/>
          </p:cNvSpPr>
          <p:nvPr/>
        </p:nvSpPr>
        <p:spPr>
          <a:xfrm>
            <a:off x="-27295" y="0"/>
            <a:ext cx="9171295" cy="1080000"/>
          </a:xfrm>
          <a:prstGeom prst="rect">
            <a:avLst/>
          </a:prstGeom>
          <a:solidFill>
            <a:srgbClr val="0070C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altLang="zh-CN" b="1" dirty="0">
              <a:solidFill>
                <a:srgbClr val="FF0000"/>
              </a:solidFill>
              <a:latin typeface="方正大黑_GBK" pitchFamily="65" charset="-122"/>
              <a:ea typeface="方正大黑_GBK" pitchFamily="65" charset="-122"/>
            </a:endParaRPr>
          </a:p>
        </p:txBody>
      </p:sp>
    </p:spTree>
    <p:extLst>
      <p:ext uri="{BB962C8B-B14F-4D97-AF65-F5344CB8AC3E}">
        <p14:creationId xmlns:p14="http://schemas.microsoft.com/office/powerpoint/2010/main" val="36959004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39552" y="1628800"/>
            <a:ext cx="8229600" cy="4525963"/>
          </a:xfrm>
        </p:spPr>
        <p:txBody>
          <a:bodyPr/>
          <a:lstStyle/>
          <a:p>
            <a:pPr marL="0" indent="0">
              <a:buNone/>
            </a:pPr>
            <a:endParaRPr lang="en-US" altLang="zh-CN" dirty="0" smtClean="0">
              <a:solidFill>
                <a:srgbClr val="000066"/>
              </a:solidFill>
              <a:latin typeface="方正大黑_GBK" pitchFamily="65" charset="-122"/>
              <a:ea typeface="方正大黑_GBK" pitchFamily="65" charset="-122"/>
            </a:endParaRPr>
          </a:p>
          <a:p>
            <a:r>
              <a:rPr lang="zh-CN" altLang="zh-CN" b="1" dirty="0" smtClean="0">
                <a:solidFill>
                  <a:srgbClr val="C00000"/>
                </a:solidFill>
                <a:latin typeface="方正大黑_GBK" pitchFamily="65" charset="-122"/>
                <a:ea typeface="方正大黑_GBK" pitchFamily="65" charset="-122"/>
              </a:rPr>
              <a:t>政策支持</a:t>
            </a:r>
            <a:endParaRPr lang="en-US" altLang="zh-CN" b="1" dirty="0" smtClean="0">
              <a:solidFill>
                <a:srgbClr val="C00000"/>
              </a:solidFill>
              <a:latin typeface="方正大黑_GBK" pitchFamily="65" charset="-122"/>
              <a:ea typeface="方正大黑_GBK" pitchFamily="65" charset="-122"/>
            </a:endParaRPr>
          </a:p>
          <a:p>
            <a:r>
              <a:rPr lang="zh-CN" altLang="zh-CN" b="1" dirty="0" smtClean="0">
                <a:solidFill>
                  <a:srgbClr val="C00000"/>
                </a:solidFill>
                <a:latin typeface="方正大黑_GBK" pitchFamily="65" charset="-122"/>
                <a:ea typeface="方正大黑_GBK" pitchFamily="65" charset="-122"/>
              </a:rPr>
              <a:t>组织支持</a:t>
            </a:r>
            <a:endParaRPr lang="en-US" altLang="zh-CN" b="1" dirty="0" smtClean="0">
              <a:solidFill>
                <a:srgbClr val="C00000"/>
              </a:solidFill>
              <a:latin typeface="方正大黑_GBK" pitchFamily="65" charset="-122"/>
              <a:ea typeface="方正大黑_GBK" pitchFamily="65" charset="-122"/>
            </a:endParaRPr>
          </a:p>
          <a:p>
            <a:r>
              <a:rPr lang="zh-CN" altLang="zh-CN" b="1" dirty="0" smtClean="0">
                <a:solidFill>
                  <a:srgbClr val="C00000"/>
                </a:solidFill>
                <a:latin typeface="方正大黑_GBK" pitchFamily="65" charset="-122"/>
                <a:ea typeface="方正大黑_GBK" pitchFamily="65" charset="-122"/>
              </a:rPr>
              <a:t>机制支持</a:t>
            </a:r>
            <a:endParaRPr lang="en-US" altLang="zh-CN" b="1" dirty="0" smtClean="0">
              <a:solidFill>
                <a:srgbClr val="C00000"/>
              </a:solidFill>
              <a:latin typeface="方正大黑_GBK" pitchFamily="65" charset="-122"/>
              <a:ea typeface="方正大黑_GBK" pitchFamily="65" charset="-122"/>
            </a:endParaRPr>
          </a:p>
          <a:p>
            <a:r>
              <a:rPr lang="zh-CN" altLang="zh-CN" b="1" dirty="0" smtClean="0">
                <a:solidFill>
                  <a:srgbClr val="C00000"/>
                </a:solidFill>
                <a:latin typeface="方正大黑_GBK" pitchFamily="65" charset="-122"/>
                <a:ea typeface="方正大黑_GBK" pitchFamily="65" charset="-122"/>
              </a:rPr>
              <a:t>服务支持</a:t>
            </a:r>
            <a:endParaRPr lang="en-US" altLang="zh-CN" b="1" dirty="0" smtClean="0">
              <a:solidFill>
                <a:srgbClr val="C00000"/>
              </a:solidFill>
              <a:latin typeface="方正大黑_GBK" pitchFamily="65" charset="-122"/>
              <a:ea typeface="方正大黑_GBK" pitchFamily="65" charset="-122"/>
            </a:endParaRPr>
          </a:p>
          <a:p>
            <a:r>
              <a:rPr lang="zh-CN" altLang="zh-CN" b="1" dirty="0" smtClean="0">
                <a:solidFill>
                  <a:srgbClr val="C00000"/>
                </a:solidFill>
                <a:latin typeface="方正大黑_GBK" pitchFamily="65" charset="-122"/>
                <a:ea typeface="方正大黑_GBK" pitchFamily="65" charset="-122"/>
              </a:rPr>
              <a:t>项目支持</a:t>
            </a:r>
            <a:endParaRPr lang="zh-CN" altLang="en-US" b="1" dirty="0">
              <a:solidFill>
                <a:srgbClr val="C00000"/>
              </a:solidFill>
              <a:latin typeface="方正大黑_GBK" pitchFamily="65" charset="-122"/>
              <a:ea typeface="方正大黑_GBK" pitchFamily="65" charset="-122"/>
            </a:endParaRPr>
          </a:p>
        </p:txBody>
      </p:sp>
      <p:sp>
        <p:nvSpPr>
          <p:cNvPr id="4" name="标题 1"/>
          <p:cNvSpPr txBox="1">
            <a:spLocks/>
          </p:cNvSpPr>
          <p:nvPr/>
        </p:nvSpPr>
        <p:spPr>
          <a:xfrm>
            <a:off x="-27295" y="0"/>
            <a:ext cx="9171295" cy="1080000"/>
          </a:xfrm>
          <a:prstGeom prst="rect">
            <a:avLst/>
          </a:prstGeom>
          <a:solidFill>
            <a:srgbClr val="0070C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zh-CN" b="1" dirty="0">
                <a:solidFill>
                  <a:schemeClr val="bg1"/>
                </a:solidFill>
                <a:latin typeface="方正大黑_GBK" pitchFamily="65" charset="-122"/>
                <a:ea typeface="方正大黑_GBK" pitchFamily="65" charset="-122"/>
              </a:rPr>
              <a:t>五大支持</a:t>
            </a:r>
            <a:endParaRPr lang="en-US" altLang="zh-CN" b="1" dirty="0">
              <a:solidFill>
                <a:schemeClr val="bg1"/>
              </a:solidFill>
              <a:latin typeface="方正大黑_GBK" pitchFamily="65" charset="-122"/>
              <a:ea typeface="方正大黑_GBK" pitchFamily="65" charset="-122"/>
            </a:endParaRPr>
          </a:p>
        </p:txBody>
      </p:sp>
    </p:spTree>
    <p:extLst>
      <p:ext uri="{BB962C8B-B14F-4D97-AF65-F5344CB8AC3E}">
        <p14:creationId xmlns:p14="http://schemas.microsoft.com/office/powerpoint/2010/main" val="23422081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72367" y="1268760"/>
            <a:ext cx="3823569" cy="2232248"/>
          </a:xfrm>
        </p:spPr>
        <p:txBody>
          <a:bodyPr>
            <a:normAutofit fontScale="92500" lnSpcReduction="10000"/>
          </a:bodyPr>
          <a:lstStyle/>
          <a:p>
            <a:pPr lvl="0"/>
            <a:r>
              <a:rPr lang="zh-CN" altLang="zh-CN" sz="3000" b="1" dirty="0" smtClean="0">
                <a:solidFill>
                  <a:srgbClr val="000066"/>
                </a:solidFill>
                <a:latin typeface="方正大黑_GBK" pitchFamily="65" charset="-122"/>
                <a:ea typeface="方正大黑_GBK" pitchFamily="65" charset="-122"/>
              </a:rPr>
              <a:t>新时代</a:t>
            </a:r>
            <a:r>
              <a:rPr lang="zh-CN" altLang="zh-CN" sz="3000" b="1" dirty="0">
                <a:solidFill>
                  <a:srgbClr val="000066"/>
                </a:solidFill>
                <a:latin typeface="方正大黑_GBK" pitchFamily="65" charset="-122"/>
                <a:ea typeface="方正大黑_GBK" pitchFamily="65" charset="-122"/>
              </a:rPr>
              <a:t>高教</a:t>
            </a:r>
            <a:r>
              <a:rPr lang="en-US" altLang="zh-CN" sz="3000" b="1" dirty="0">
                <a:solidFill>
                  <a:srgbClr val="000066"/>
                </a:solidFill>
                <a:latin typeface="方正大黑_GBK" pitchFamily="65" charset="-122"/>
                <a:ea typeface="方正大黑_GBK" pitchFamily="65" charset="-122"/>
              </a:rPr>
              <a:t>40</a:t>
            </a:r>
            <a:r>
              <a:rPr lang="zh-CN" altLang="zh-CN" sz="3000" b="1" dirty="0">
                <a:solidFill>
                  <a:srgbClr val="000066"/>
                </a:solidFill>
                <a:latin typeface="方正大黑_GBK" pitchFamily="65" charset="-122"/>
                <a:ea typeface="方正大黑_GBK" pitchFamily="65" charset="-122"/>
              </a:rPr>
              <a:t>条</a:t>
            </a:r>
          </a:p>
          <a:p>
            <a:pPr lvl="0"/>
            <a:r>
              <a:rPr lang="zh-CN" altLang="zh-CN" sz="3000" b="1" dirty="0">
                <a:solidFill>
                  <a:srgbClr val="000066"/>
                </a:solidFill>
                <a:latin typeface="方正大黑_GBK" pitchFamily="65" charset="-122"/>
                <a:ea typeface="方正大黑_GBK" pitchFamily="65" charset="-122"/>
              </a:rPr>
              <a:t>“六卓越一拔尖”计划</a:t>
            </a:r>
            <a:r>
              <a:rPr lang="en-US" altLang="zh-CN" sz="3000" b="1" dirty="0">
                <a:solidFill>
                  <a:srgbClr val="000066"/>
                </a:solidFill>
                <a:latin typeface="方正大黑_GBK" pitchFamily="65" charset="-122"/>
                <a:ea typeface="方正大黑_GBK" pitchFamily="65" charset="-122"/>
              </a:rPr>
              <a:t>2.0</a:t>
            </a:r>
            <a:endParaRPr lang="zh-CN" altLang="zh-CN" sz="3000" b="1" dirty="0">
              <a:solidFill>
                <a:srgbClr val="000066"/>
              </a:solidFill>
              <a:latin typeface="方正大黑_GBK" pitchFamily="65" charset="-122"/>
              <a:ea typeface="方正大黑_GBK" pitchFamily="65" charset="-122"/>
            </a:endParaRPr>
          </a:p>
          <a:p>
            <a:pPr lvl="0"/>
            <a:r>
              <a:rPr lang="zh-CN" altLang="zh-CN" sz="3000" b="1" dirty="0">
                <a:solidFill>
                  <a:srgbClr val="000066"/>
                </a:solidFill>
                <a:latin typeface="方正大黑_GBK" pitchFamily="65" charset="-122"/>
                <a:ea typeface="方正大黑_GBK" pitchFamily="65" charset="-122"/>
              </a:rPr>
              <a:t>中西部高等教育振兴计划升级版</a:t>
            </a:r>
          </a:p>
          <a:p>
            <a:endParaRPr lang="zh-CN" altLang="en-US" dirty="0"/>
          </a:p>
        </p:txBody>
      </p:sp>
      <p:sp>
        <p:nvSpPr>
          <p:cNvPr id="4" name="标题 1"/>
          <p:cNvSpPr txBox="1">
            <a:spLocks/>
          </p:cNvSpPr>
          <p:nvPr/>
        </p:nvSpPr>
        <p:spPr>
          <a:xfrm>
            <a:off x="-27295" y="0"/>
            <a:ext cx="9171295" cy="1080000"/>
          </a:xfrm>
          <a:prstGeom prst="rect">
            <a:avLst/>
          </a:prstGeom>
          <a:solidFill>
            <a:srgbClr val="0070C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b="1" dirty="0">
                <a:solidFill>
                  <a:schemeClr val="bg1"/>
                </a:solidFill>
                <a:latin typeface="方正大黑_GBK" pitchFamily="65" charset="-122"/>
                <a:ea typeface="方正大黑_GBK" pitchFamily="65" charset="-122"/>
              </a:rPr>
              <a:t>1. </a:t>
            </a:r>
            <a:r>
              <a:rPr lang="zh-CN" altLang="en-US" b="1" dirty="0">
                <a:solidFill>
                  <a:schemeClr val="bg1"/>
                </a:solidFill>
                <a:latin typeface="方正大黑_GBK" pitchFamily="65" charset="-122"/>
                <a:ea typeface="方正大黑_GBK" pitchFamily="65" charset="-122"/>
              </a:rPr>
              <a:t>政策支持</a:t>
            </a:r>
            <a:endParaRPr lang="en-US" altLang="zh-CN" b="1" dirty="0">
              <a:solidFill>
                <a:schemeClr val="bg1"/>
              </a:solidFill>
              <a:latin typeface="方正大黑_GBK" pitchFamily="65" charset="-122"/>
              <a:ea typeface="方正大黑_GBK" pitchFamily="65" charset="-122"/>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7" y="1208026"/>
            <a:ext cx="1130280" cy="21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6" y="1208028"/>
            <a:ext cx="1010559" cy="21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7738" y="1208764"/>
            <a:ext cx="1074622" cy="21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92831" y="1238954"/>
            <a:ext cx="1075570" cy="2120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5977" y="3639055"/>
            <a:ext cx="1130279" cy="21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80115" y="3639055"/>
            <a:ext cx="1010559" cy="21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5"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37738" y="3639055"/>
            <a:ext cx="1074622" cy="21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6"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02778" y="3639055"/>
            <a:ext cx="1101500" cy="21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7262" y="3501007"/>
            <a:ext cx="3740682" cy="2592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27538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p:cNvSpPr>
          <p:nvPr/>
        </p:nvSpPr>
        <p:spPr>
          <a:xfrm>
            <a:off x="-27295" y="0"/>
            <a:ext cx="9171295" cy="1080000"/>
          </a:xfrm>
          <a:prstGeom prst="rect">
            <a:avLst/>
          </a:prstGeom>
          <a:solidFill>
            <a:srgbClr val="0070C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b="1" dirty="0">
                <a:solidFill>
                  <a:schemeClr val="bg1"/>
                </a:solidFill>
                <a:latin typeface="方正大黑_GBK" pitchFamily="65" charset="-122"/>
                <a:ea typeface="方正大黑_GBK" pitchFamily="65" charset="-122"/>
              </a:rPr>
              <a:t>2. </a:t>
            </a:r>
            <a:r>
              <a:rPr lang="zh-CN" altLang="en-US" b="1" dirty="0">
                <a:solidFill>
                  <a:schemeClr val="bg1"/>
                </a:solidFill>
                <a:latin typeface="方正大黑_GBK" pitchFamily="65" charset="-122"/>
                <a:ea typeface="方正大黑_GBK" pitchFamily="65" charset="-122"/>
              </a:rPr>
              <a:t>组织支持</a:t>
            </a:r>
            <a:endParaRPr lang="en-US" altLang="zh-CN" b="1" dirty="0">
              <a:solidFill>
                <a:schemeClr val="bg1"/>
              </a:solidFill>
              <a:latin typeface="方正大黑_GBK" pitchFamily="65" charset="-122"/>
              <a:ea typeface="方正大黑_GBK" pitchFamily="65" charset="-122"/>
            </a:endParaRPr>
          </a:p>
        </p:txBody>
      </p:sp>
      <p:sp>
        <p:nvSpPr>
          <p:cNvPr id="2" name="内容占位符 1"/>
          <p:cNvSpPr>
            <a:spLocks noGrp="1"/>
          </p:cNvSpPr>
          <p:nvPr>
            <p:ph idx="1"/>
          </p:nvPr>
        </p:nvSpPr>
        <p:spPr>
          <a:xfrm>
            <a:off x="323528" y="2276872"/>
            <a:ext cx="5112568" cy="3376985"/>
          </a:xfrm>
        </p:spPr>
        <p:txBody>
          <a:bodyPr>
            <a:noAutofit/>
          </a:bodyPr>
          <a:lstStyle/>
          <a:p>
            <a:pPr marL="0" indent="0">
              <a:buNone/>
            </a:pPr>
            <a:r>
              <a:rPr lang="zh-CN" altLang="en-US" sz="1800" b="1" dirty="0">
                <a:solidFill>
                  <a:srgbClr val="000066"/>
                </a:solidFill>
                <a:latin typeface="方正大黑_GBK" pitchFamily="65" charset="-122"/>
                <a:ea typeface="方正大黑_GBK" pitchFamily="65" charset="-122"/>
              </a:rPr>
              <a:t>规模最大：</a:t>
            </a:r>
            <a:r>
              <a:rPr lang="en-US" altLang="zh-CN" sz="1800" b="1" dirty="0">
                <a:solidFill>
                  <a:srgbClr val="000066"/>
                </a:solidFill>
                <a:latin typeface="方正大黑_GBK" pitchFamily="65" charset="-122"/>
                <a:ea typeface="方正大黑_GBK" pitchFamily="65" charset="-122"/>
              </a:rPr>
              <a:t>5550</a:t>
            </a:r>
            <a:r>
              <a:rPr lang="zh-CN" altLang="en-US" sz="1800" b="1" dirty="0">
                <a:solidFill>
                  <a:srgbClr val="000066"/>
                </a:solidFill>
                <a:latin typeface="方正大黑_GBK" pitchFamily="65" charset="-122"/>
                <a:ea typeface="方正大黑_GBK" pitchFamily="65" charset="-122"/>
              </a:rPr>
              <a:t>人，涵盖</a:t>
            </a:r>
            <a:r>
              <a:rPr lang="en-US" altLang="zh-CN" sz="1800" b="1" dirty="0">
                <a:solidFill>
                  <a:srgbClr val="000066"/>
                </a:solidFill>
                <a:latin typeface="方正大黑_GBK" pitchFamily="65" charset="-122"/>
                <a:ea typeface="方正大黑_GBK" pitchFamily="65" charset="-122"/>
              </a:rPr>
              <a:t>33</a:t>
            </a:r>
            <a:r>
              <a:rPr lang="zh-CN" altLang="en-US" sz="1800" b="1" dirty="0">
                <a:solidFill>
                  <a:srgbClr val="000066"/>
                </a:solidFill>
                <a:latin typeface="方正大黑_GBK" pitchFamily="65" charset="-122"/>
                <a:ea typeface="方正大黑_GBK" pitchFamily="65" charset="-122"/>
              </a:rPr>
              <a:t>个省市区（含港澳）</a:t>
            </a:r>
            <a:endParaRPr lang="en-US" altLang="zh-CN" sz="1800" b="1" dirty="0">
              <a:solidFill>
                <a:srgbClr val="000066"/>
              </a:solidFill>
              <a:latin typeface="方正大黑_GBK" pitchFamily="65" charset="-122"/>
              <a:ea typeface="方正大黑_GBK" pitchFamily="65" charset="-122"/>
            </a:endParaRPr>
          </a:p>
          <a:p>
            <a:pPr marL="0" indent="0">
              <a:buNone/>
            </a:pPr>
            <a:r>
              <a:rPr lang="zh-CN" altLang="en-US" sz="1800" b="1" dirty="0">
                <a:solidFill>
                  <a:srgbClr val="000066"/>
                </a:solidFill>
                <a:latin typeface="方正大黑_GBK" pitchFamily="65" charset="-122"/>
                <a:ea typeface="方正大黑_GBK" pitchFamily="65" charset="-122"/>
              </a:rPr>
              <a:t>覆盖最全：</a:t>
            </a:r>
            <a:r>
              <a:rPr lang="en-US" altLang="zh-CN" sz="1800" b="1" dirty="0">
                <a:solidFill>
                  <a:srgbClr val="000066"/>
                </a:solidFill>
                <a:latin typeface="方正大黑_GBK" pitchFamily="65" charset="-122"/>
                <a:ea typeface="方正大黑_GBK" pitchFamily="65" charset="-122"/>
              </a:rPr>
              <a:t>151</a:t>
            </a:r>
            <a:r>
              <a:rPr lang="zh-CN" altLang="en-US" sz="1800" b="1" dirty="0">
                <a:solidFill>
                  <a:srgbClr val="000066"/>
                </a:solidFill>
                <a:latin typeface="方正大黑_GBK" pitchFamily="65" charset="-122"/>
                <a:ea typeface="方正大黑_GBK" pitchFamily="65" charset="-122"/>
              </a:rPr>
              <a:t>个（ </a:t>
            </a:r>
            <a:r>
              <a:rPr lang="en-US" altLang="zh-CN" sz="1800" b="1" dirty="0">
                <a:solidFill>
                  <a:srgbClr val="000066"/>
                </a:solidFill>
                <a:latin typeface="方正大黑_GBK" pitchFamily="65" charset="-122"/>
                <a:ea typeface="方正大黑_GBK" pitchFamily="65" charset="-122"/>
              </a:rPr>
              <a:t>111</a:t>
            </a:r>
            <a:r>
              <a:rPr lang="zh-CN" altLang="en-US" sz="1800" b="1" dirty="0">
                <a:solidFill>
                  <a:srgbClr val="000066"/>
                </a:solidFill>
                <a:latin typeface="方正大黑_GBK" pitchFamily="65" charset="-122"/>
                <a:ea typeface="方正大黑_GBK" pitchFamily="65" charset="-122"/>
              </a:rPr>
              <a:t>个教指委</a:t>
            </a:r>
            <a:r>
              <a:rPr lang="en-US" altLang="zh-CN" sz="1800" b="1" dirty="0">
                <a:solidFill>
                  <a:srgbClr val="000066"/>
                </a:solidFill>
                <a:latin typeface="方正大黑_GBK" pitchFamily="65" charset="-122"/>
                <a:ea typeface="方正大黑_GBK" pitchFamily="65" charset="-122"/>
              </a:rPr>
              <a:t>+40</a:t>
            </a:r>
            <a:r>
              <a:rPr lang="zh-CN" altLang="en-US" sz="1800" b="1" dirty="0">
                <a:solidFill>
                  <a:srgbClr val="000066"/>
                </a:solidFill>
                <a:latin typeface="方正大黑_GBK" pitchFamily="65" charset="-122"/>
                <a:ea typeface="方正大黑_GBK" pitchFamily="65" charset="-122"/>
              </a:rPr>
              <a:t>个分教指委）</a:t>
            </a:r>
            <a:endParaRPr lang="en-US" altLang="zh-CN" sz="1800" b="1" dirty="0">
              <a:solidFill>
                <a:srgbClr val="000066"/>
              </a:solidFill>
              <a:latin typeface="方正大黑_GBK" pitchFamily="65" charset="-122"/>
              <a:ea typeface="方正大黑_GBK" pitchFamily="65" charset="-122"/>
            </a:endParaRPr>
          </a:p>
          <a:p>
            <a:endParaRPr lang="en-US" altLang="zh-CN" sz="1800" b="1" dirty="0">
              <a:solidFill>
                <a:srgbClr val="000066"/>
              </a:solidFill>
              <a:latin typeface="方正大黑_GBK" pitchFamily="65" charset="-122"/>
              <a:ea typeface="方正大黑_GBK" pitchFamily="65" charset="-122"/>
            </a:endParaRPr>
          </a:p>
          <a:p>
            <a:pPr marL="0" indent="0">
              <a:buNone/>
            </a:pPr>
            <a:endParaRPr lang="en-US" altLang="zh-CN" sz="1800" b="1" dirty="0">
              <a:solidFill>
                <a:srgbClr val="000066"/>
              </a:solidFill>
              <a:latin typeface="方正大黑_GBK" pitchFamily="65" charset="-122"/>
              <a:ea typeface="方正大黑_GBK" pitchFamily="65" charset="-122"/>
            </a:endParaRPr>
          </a:p>
          <a:p>
            <a:pPr marL="0" indent="0">
              <a:buNone/>
            </a:pPr>
            <a:r>
              <a:rPr lang="en-US" altLang="zh-CN" sz="1800" b="1" dirty="0">
                <a:solidFill>
                  <a:srgbClr val="000066"/>
                </a:solidFill>
                <a:latin typeface="方正大黑_GBK" pitchFamily="65" charset="-122"/>
                <a:ea typeface="方正大黑_GBK" pitchFamily="65" charset="-122"/>
              </a:rPr>
              <a:t>111</a:t>
            </a:r>
            <a:r>
              <a:rPr lang="zh-CN" altLang="en-US" sz="1800" b="1" dirty="0">
                <a:solidFill>
                  <a:srgbClr val="000066"/>
                </a:solidFill>
                <a:latin typeface="方正大黑_GBK" pitchFamily="65" charset="-122"/>
                <a:ea typeface="方正大黑_GBK" pitchFamily="65" charset="-122"/>
              </a:rPr>
              <a:t>个教指</a:t>
            </a:r>
            <a:r>
              <a:rPr lang="zh-CN" altLang="en-US" sz="1800" b="1" dirty="0" smtClean="0">
                <a:solidFill>
                  <a:srgbClr val="000066"/>
                </a:solidFill>
                <a:latin typeface="方正大黑_GBK" pitchFamily="65" charset="-122"/>
                <a:ea typeface="方正大黑_GBK" pitchFamily="65" charset="-122"/>
              </a:rPr>
              <a:t>委包含：</a:t>
            </a:r>
            <a:endParaRPr lang="en-US" altLang="zh-CN" sz="1800" b="1" dirty="0">
              <a:solidFill>
                <a:srgbClr val="000066"/>
              </a:solidFill>
              <a:latin typeface="方正大黑_GBK" pitchFamily="65" charset="-122"/>
              <a:ea typeface="方正大黑_GBK" pitchFamily="65" charset="-122"/>
            </a:endParaRPr>
          </a:p>
          <a:p>
            <a:pPr marL="0" indent="0">
              <a:buNone/>
            </a:pPr>
            <a:r>
              <a:rPr lang="en-US" altLang="zh-CN" sz="1800" b="1" dirty="0">
                <a:solidFill>
                  <a:srgbClr val="000066"/>
                </a:solidFill>
                <a:latin typeface="方正大黑_GBK" pitchFamily="65" charset="-122"/>
                <a:ea typeface="方正大黑_GBK" pitchFamily="65" charset="-122"/>
              </a:rPr>
              <a:t>【2</a:t>
            </a:r>
            <a:r>
              <a:rPr lang="zh-CN" altLang="en-US" sz="1800" b="1" dirty="0">
                <a:solidFill>
                  <a:srgbClr val="000066"/>
                </a:solidFill>
                <a:latin typeface="方正大黑_GBK" pitchFamily="65" charset="-122"/>
                <a:ea typeface="方正大黑_GBK" pitchFamily="65" charset="-122"/>
              </a:rPr>
              <a:t>个综合类</a:t>
            </a:r>
            <a:r>
              <a:rPr lang="en-US" altLang="zh-CN" sz="1800" b="1" dirty="0">
                <a:solidFill>
                  <a:srgbClr val="000066"/>
                </a:solidFill>
                <a:latin typeface="方正大黑_GBK" pitchFamily="65" charset="-122"/>
                <a:ea typeface="方正大黑_GBK" pitchFamily="65" charset="-122"/>
              </a:rPr>
              <a:t>+109</a:t>
            </a:r>
            <a:r>
              <a:rPr lang="zh-CN" altLang="en-US" sz="1800" b="1" dirty="0">
                <a:solidFill>
                  <a:srgbClr val="000066"/>
                </a:solidFill>
                <a:latin typeface="方正大黑_GBK" pitchFamily="65" charset="-122"/>
                <a:ea typeface="方正大黑_GBK" pitchFamily="65" charset="-122"/>
              </a:rPr>
              <a:t>个专业类或课程类</a:t>
            </a:r>
            <a:r>
              <a:rPr lang="en-US" altLang="zh-CN" sz="1800" b="1" dirty="0">
                <a:solidFill>
                  <a:srgbClr val="000066"/>
                </a:solidFill>
                <a:latin typeface="方正大黑_GBK" pitchFamily="65" charset="-122"/>
                <a:ea typeface="方正大黑_GBK" pitchFamily="65" charset="-122"/>
              </a:rPr>
              <a:t>】</a:t>
            </a:r>
          </a:p>
          <a:p>
            <a:endParaRPr lang="en-US" altLang="zh-CN" sz="1800" b="1" dirty="0">
              <a:solidFill>
                <a:srgbClr val="000066"/>
              </a:solidFill>
              <a:latin typeface="方正大黑_GBK" pitchFamily="65" charset="-122"/>
              <a:ea typeface="方正大黑_GBK" pitchFamily="65" charset="-122"/>
            </a:endParaRPr>
          </a:p>
          <a:p>
            <a:pPr marL="0" indent="0">
              <a:buNone/>
            </a:pPr>
            <a:r>
              <a:rPr lang="zh-CN" altLang="en-US" sz="1800" b="1" dirty="0">
                <a:solidFill>
                  <a:srgbClr val="000066"/>
                </a:solidFill>
                <a:latin typeface="方正大黑_GBK" pitchFamily="65" charset="-122"/>
                <a:ea typeface="方正大黑_GBK" pitchFamily="65" charset="-122"/>
              </a:rPr>
              <a:t>水平最高：千挑万选的大专家</a:t>
            </a:r>
            <a:endParaRPr lang="en-US" altLang="zh-CN" sz="1800" b="1" dirty="0">
              <a:solidFill>
                <a:srgbClr val="000066"/>
              </a:solidFill>
              <a:latin typeface="方正大黑_GBK" pitchFamily="65" charset="-122"/>
              <a:ea typeface="方正大黑_GBK" pitchFamily="65" charset="-122"/>
            </a:endParaRPr>
          </a:p>
          <a:p>
            <a:pPr marL="0" indent="0">
              <a:buNone/>
            </a:pPr>
            <a:r>
              <a:rPr lang="zh-CN" altLang="en-US" sz="1800" b="1" dirty="0">
                <a:solidFill>
                  <a:srgbClr val="000066"/>
                </a:solidFill>
                <a:latin typeface="方正大黑_GBK" pitchFamily="65" charset="-122"/>
                <a:ea typeface="方正大黑_GBK" pitchFamily="65" charset="-122"/>
              </a:rPr>
              <a:t>（国家教学名师</a:t>
            </a:r>
            <a:r>
              <a:rPr lang="en-US" altLang="zh-CN" sz="1800" b="1" dirty="0">
                <a:solidFill>
                  <a:srgbClr val="000066"/>
                </a:solidFill>
                <a:latin typeface="方正大黑_GBK" pitchFamily="65" charset="-122"/>
                <a:ea typeface="方正大黑_GBK" pitchFamily="65" charset="-122"/>
              </a:rPr>
              <a:t>124</a:t>
            </a:r>
            <a:r>
              <a:rPr lang="zh-CN" altLang="en-US" sz="1800" b="1" dirty="0">
                <a:solidFill>
                  <a:srgbClr val="000066"/>
                </a:solidFill>
                <a:latin typeface="方正大黑_GBK" pitchFamily="65" charset="-122"/>
                <a:ea typeface="方正大黑_GBK" pitchFamily="65" charset="-122"/>
              </a:rPr>
              <a:t>人、院士</a:t>
            </a:r>
            <a:r>
              <a:rPr lang="en-US" altLang="zh-CN" sz="1800" b="1" dirty="0">
                <a:solidFill>
                  <a:srgbClr val="000066"/>
                </a:solidFill>
                <a:latin typeface="方正大黑_GBK" pitchFamily="65" charset="-122"/>
                <a:ea typeface="方正大黑_GBK" pitchFamily="65" charset="-122"/>
              </a:rPr>
              <a:t>103</a:t>
            </a:r>
            <a:r>
              <a:rPr lang="zh-CN" altLang="en-US" sz="1800" b="1" dirty="0">
                <a:solidFill>
                  <a:srgbClr val="000066"/>
                </a:solidFill>
                <a:latin typeface="方正大黑_GBK" pitchFamily="65" charset="-122"/>
                <a:ea typeface="方正大黑_GBK" pitchFamily="65" charset="-122"/>
              </a:rPr>
              <a:t>人、长江学者</a:t>
            </a:r>
            <a:r>
              <a:rPr lang="en-US" altLang="zh-CN" sz="1800" b="1" dirty="0">
                <a:solidFill>
                  <a:srgbClr val="000066"/>
                </a:solidFill>
                <a:latin typeface="方正大黑_GBK" pitchFamily="65" charset="-122"/>
                <a:ea typeface="方正大黑_GBK" pitchFamily="65" charset="-122"/>
              </a:rPr>
              <a:t>308</a:t>
            </a:r>
            <a:r>
              <a:rPr lang="zh-CN" altLang="en-US" sz="1800" b="1" dirty="0">
                <a:solidFill>
                  <a:srgbClr val="000066"/>
                </a:solidFill>
                <a:latin typeface="方正大黑_GBK" pitchFamily="65" charset="-122"/>
                <a:ea typeface="方正大黑_GBK" pitchFamily="65" charset="-122"/>
              </a:rPr>
              <a:t>人）</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2636912"/>
            <a:ext cx="3311649" cy="2342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0" y="1484784"/>
            <a:ext cx="9144000" cy="523220"/>
          </a:xfrm>
          <a:prstGeom prst="rect">
            <a:avLst/>
          </a:prstGeom>
          <a:noFill/>
        </p:spPr>
        <p:txBody>
          <a:bodyPr wrap="square" rtlCol="0">
            <a:spAutoFit/>
          </a:bodyPr>
          <a:lstStyle/>
          <a:p>
            <a:pPr algn="ctr"/>
            <a:r>
              <a:rPr lang="zh-CN" altLang="en-US" sz="2800" b="1" dirty="0">
                <a:solidFill>
                  <a:srgbClr val="000066"/>
                </a:solidFill>
                <a:latin typeface="方正大黑_GBK" pitchFamily="65" charset="-122"/>
                <a:ea typeface="方正大黑_GBK" pitchFamily="65" charset="-122"/>
              </a:rPr>
              <a:t>新一届教育部教学指导委员会</a:t>
            </a:r>
            <a:endParaRPr lang="en-US" altLang="zh-CN" sz="2800" b="1" dirty="0">
              <a:solidFill>
                <a:srgbClr val="000066"/>
              </a:solidFill>
              <a:latin typeface="方正大黑_GBK" pitchFamily="65" charset="-122"/>
              <a:ea typeface="方正大黑_GBK" pitchFamily="65" charset="-122"/>
            </a:endParaRPr>
          </a:p>
        </p:txBody>
      </p:sp>
      <p:sp>
        <p:nvSpPr>
          <p:cNvPr id="5" name="TextBox 4"/>
          <p:cNvSpPr txBox="1"/>
          <p:nvPr/>
        </p:nvSpPr>
        <p:spPr>
          <a:xfrm>
            <a:off x="0" y="5803228"/>
            <a:ext cx="9144000" cy="461665"/>
          </a:xfrm>
          <a:prstGeom prst="rect">
            <a:avLst/>
          </a:prstGeom>
          <a:noFill/>
        </p:spPr>
        <p:txBody>
          <a:bodyPr wrap="square" rtlCol="0">
            <a:spAutoFit/>
          </a:bodyPr>
          <a:lstStyle/>
          <a:p>
            <a:pPr algn="ctr"/>
            <a:r>
              <a:rPr lang="zh-CN" altLang="en-US" sz="2400" b="1" dirty="0">
                <a:solidFill>
                  <a:srgbClr val="FF0000"/>
                </a:solidFill>
                <a:latin typeface="方正大黑_GBK" pitchFamily="65" charset="-122"/>
                <a:ea typeface="方正大黑_GBK" pitchFamily="65" charset="-122"/>
              </a:rPr>
              <a:t>部属高校占</a:t>
            </a:r>
            <a:r>
              <a:rPr lang="en-US" altLang="zh-CN" sz="2400" b="1" dirty="0">
                <a:solidFill>
                  <a:srgbClr val="FF0000"/>
                </a:solidFill>
                <a:latin typeface="方正大黑_GBK" pitchFamily="65" charset="-122"/>
                <a:ea typeface="方正大黑_GBK" pitchFamily="65" charset="-122"/>
              </a:rPr>
              <a:t>47.6%</a:t>
            </a:r>
            <a:r>
              <a:rPr lang="zh-CN" altLang="en-US" sz="2400" b="1" dirty="0">
                <a:solidFill>
                  <a:srgbClr val="FF0000"/>
                </a:solidFill>
                <a:latin typeface="方正大黑_GBK" pitchFamily="65" charset="-122"/>
                <a:ea typeface="方正大黑_GBK" pitchFamily="65" charset="-122"/>
              </a:rPr>
              <a:t>、地方高校占</a:t>
            </a:r>
            <a:r>
              <a:rPr lang="en-US" altLang="zh-CN" sz="2400" b="1" dirty="0">
                <a:solidFill>
                  <a:srgbClr val="FF0000"/>
                </a:solidFill>
                <a:latin typeface="方正大黑_GBK" pitchFamily="65" charset="-122"/>
                <a:ea typeface="方正大黑_GBK" pitchFamily="65" charset="-122"/>
              </a:rPr>
              <a:t>46.3%</a:t>
            </a:r>
            <a:r>
              <a:rPr lang="zh-CN" altLang="en-US" sz="2400" b="1" dirty="0">
                <a:solidFill>
                  <a:srgbClr val="FF0000"/>
                </a:solidFill>
                <a:latin typeface="方正大黑_GBK" pitchFamily="65" charset="-122"/>
                <a:ea typeface="方正大黑_GBK" pitchFamily="65" charset="-122"/>
              </a:rPr>
              <a:t>、行业部门占</a:t>
            </a:r>
            <a:r>
              <a:rPr lang="en-US" altLang="zh-CN" sz="2400" b="1" dirty="0">
                <a:solidFill>
                  <a:srgbClr val="FF0000"/>
                </a:solidFill>
                <a:latin typeface="方正大黑_GBK" pitchFamily="65" charset="-122"/>
                <a:ea typeface="方正大黑_GBK" pitchFamily="65" charset="-122"/>
              </a:rPr>
              <a:t>6.1%</a:t>
            </a:r>
            <a:endParaRPr lang="zh-CN" altLang="en-US" sz="2400" b="1" dirty="0">
              <a:solidFill>
                <a:srgbClr val="FF0000"/>
              </a:solidFill>
              <a:latin typeface="方正大黑_GBK" pitchFamily="65" charset="-122"/>
              <a:ea typeface="方正大黑_GBK" pitchFamily="65" charset="-122"/>
            </a:endParaRPr>
          </a:p>
        </p:txBody>
      </p:sp>
    </p:spTree>
    <p:extLst>
      <p:ext uri="{BB962C8B-B14F-4D97-AF65-F5344CB8AC3E}">
        <p14:creationId xmlns:p14="http://schemas.microsoft.com/office/powerpoint/2010/main" val="227463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43552" y="2420888"/>
            <a:ext cx="8229600" cy="1900808"/>
          </a:xfrm>
        </p:spPr>
        <p:txBody>
          <a:bodyPr/>
          <a:lstStyle/>
          <a:p>
            <a:pPr marL="0" indent="0" algn="ctr">
              <a:buNone/>
            </a:pPr>
            <a:r>
              <a:rPr lang="zh-CN" altLang="zh-CN" b="1" dirty="0" smtClean="0">
                <a:solidFill>
                  <a:srgbClr val="FF0000"/>
                </a:solidFill>
                <a:latin typeface="方正大黑_GBK" pitchFamily="65" charset="-122"/>
                <a:ea typeface="方正大黑_GBK" pitchFamily="65" charset="-122"/>
              </a:rPr>
              <a:t>中央文件</a:t>
            </a:r>
            <a:r>
              <a:rPr lang="zh-CN" altLang="zh-CN" b="1" dirty="0">
                <a:solidFill>
                  <a:srgbClr val="FF0000"/>
                </a:solidFill>
                <a:latin typeface="方正大黑_GBK" pitchFamily="65" charset="-122"/>
                <a:ea typeface="方正大黑_GBK" pitchFamily="65" charset="-122"/>
              </a:rPr>
              <a:t>（</a:t>
            </a:r>
            <a:r>
              <a:rPr lang="en-US" altLang="zh-CN" b="1" dirty="0">
                <a:solidFill>
                  <a:srgbClr val="FF0000"/>
                </a:solidFill>
                <a:latin typeface="方正大黑_GBK" pitchFamily="65" charset="-122"/>
                <a:ea typeface="方正大黑_GBK" pitchFamily="65" charset="-122"/>
              </a:rPr>
              <a:t>2018</a:t>
            </a:r>
            <a:r>
              <a:rPr lang="zh-CN" altLang="zh-CN" b="1" dirty="0">
                <a:solidFill>
                  <a:srgbClr val="FF0000"/>
                </a:solidFill>
                <a:latin typeface="方正大黑_GBK" pitchFamily="65" charset="-122"/>
                <a:ea typeface="方正大黑_GBK" pitchFamily="65" charset="-122"/>
              </a:rPr>
              <a:t>年</a:t>
            </a:r>
            <a:r>
              <a:rPr lang="en-US" altLang="zh-CN" b="1" dirty="0">
                <a:solidFill>
                  <a:srgbClr val="FF0000"/>
                </a:solidFill>
                <a:latin typeface="方正大黑_GBK" pitchFamily="65" charset="-122"/>
                <a:ea typeface="方正大黑_GBK" pitchFamily="65" charset="-122"/>
              </a:rPr>
              <a:t>8</a:t>
            </a:r>
            <a:r>
              <a:rPr lang="zh-CN" altLang="zh-CN" b="1" dirty="0">
                <a:solidFill>
                  <a:srgbClr val="FF0000"/>
                </a:solidFill>
                <a:latin typeface="方正大黑_GBK" pitchFamily="65" charset="-122"/>
                <a:ea typeface="方正大黑_GBK" pitchFamily="65" charset="-122"/>
              </a:rPr>
              <a:t>月</a:t>
            </a:r>
            <a:r>
              <a:rPr lang="en-US" altLang="zh-CN" b="1" dirty="0">
                <a:solidFill>
                  <a:srgbClr val="FF0000"/>
                </a:solidFill>
                <a:latin typeface="方正大黑_GBK" pitchFamily="65" charset="-122"/>
                <a:ea typeface="方正大黑_GBK" pitchFamily="65" charset="-122"/>
              </a:rPr>
              <a:t>24</a:t>
            </a:r>
            <a:r>
              <a:rPr lang="zh-CN" altLang="zh-CN" b="1" dirty="0">
                <a:solidFill>
                  <a:srgbClr val="FF0000"/>
                </a:solidFill>
                <a:latin typeface="方正大黑_GBK" pitchFamily="65" charset="-122"/>
                <a:ea typeface="方正大黑_GBK" pitchFamily="65" charset="-122"/>
              </a:rPr>
              <a:t>日</a:t>
            </a:r>
            <a:r>
              <a:rPr lang="zh-CN" altLang="zh-CN" b="1" dirty="0" smtClean="0">
                <a:solidFill>
                  <a:srgbClr val="FF0000"/>
                </a:solidFill>
                <a:latin typeface="方正大黑_GBK" pitchFamily="65" charset="-122"/>
                <a:ea typeface="方正大黑_GBK" pitchFamily="65" charset="-122"/>
              </a:rPr>
              <a:t>）</a:t>
            </a:r>
            <a:endParaRPr lang="en-US" altLang="zh-CN" b="1" dirty="0" smtClean="0">
              <a:solidFill>
                <a:srgbClr val="FF0000"/>
              </a:solidFill>
              <a:latin typeface="方正大黑_GBK" pitchFamily="65" charset="-122"/>
              <a:ea typeface="方正大黑_GBK" pitchFamily="65" charset="-122"/>
            </a:endParaRPr>
          </a:p>
          <a:p>
            <a:pPr marL="0" indent="0" algn="ctr">
              <a:buNone/>
            </a:pPr>
            <a:endParaRPr lang="zh-CN" altLang="zh-CN" dirty="0">
              <a:solidFill>
                <a:srgbClr val="FF0000"/>
              </a:solidFill>
              <a:latin typeface="方正大黑_GBK" pitchFamily="65" charset="-122"/>
              <a:ea typeface="方正大黑_GBK" pitchFamily="65" charset="-122"/>
            </a:endParaRPr>
          </a:p>
          <a:p>
            <a:pPr marL="0" indent="0" algn="ctr">
              <a:buNone/>
            </a:pPr>
            <a:r>
              <a:rPr lang="zh-CN" altLang="zh-CN" b="1" dirty="0">
                <a:solidFill>
                  <a:srgbClr val="000066"/>
                </a:solidFill>
                <a:latin typeface="方正大黑_GBK" pitchFamily="65" charset="-122"/>
                <a:ea typeface="方正大黑_GBK" pitchFamily="65" charset="-122"/>
              </a:rPr>
              <a:t>发展新工科、新医科、新农科、新文科</a:t>
            </a:r>
            <a:endParaRPr lang="zh-CN" altLang="en-US" b="1" dirty="0">
              <a:solidFill>
                <a:srgbClr val="000066"/>
              </a:solidFill>
              <a:latin typeface="方正大黑_GBK" pitchFamily="65" charset="-122"/>
              <a:ea typeface="方正大黑_GBK" pitchFamily="65" charset="-122"/>
            </a:endParaRPr>
          </a:p>
        </p:txBody>
      </p:sp>
      <p:sp>
        <p:nvSpPr>
          <p:cNvPr id="4" name="标题 1"/>
          <p:cNvSpPr txBox="1">
            <a:spLocks/>
          </p:cNvSpPr>
          <p:nvPr/>
        </p:nvSpPr>
        <p:spPr>
          <a:xfrm>
            <a:off x="-27295" y="0"/>
            <a:ext cx="9171295" cy="1080000"/>
          </a:xfrm>
          <a:prstGeom prst="rect">
            <a:avLst/>
          </a:prstGeom>
          <a:solidFill>
            <a:srgbClr val="0070C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b="1" dirty="0">
                <a:solidFill>
                  <a:schemeClr val="bg1"/>
                </a:solidFill>
                <a:latin typeface="方正大黑_GBK" pitchFamily="65" charset="-122"/>
                <a:ea typeface="方正大黑_GBK" pitchFamily="65" charset="-122"/>
              </a:rPr>
              <a:t>3. </a:t>
            </a:r>
            <a:r>
              <a:rPr lang="zh-CN" altLang="en-US" b="1" dirty="0">
                <a:solidFill>
                  <a:schemeClr val="bg1"/>
                </a:solidFill>
                <a:latin typeface="方正大黑_GBK" pitchFamily="65" charset="-122"/>
                <a:ea typeface="方正大黑_GBK" pitchFamily="65" charset="-122"/>
              </a:rPr>
              <a:t>机制支持</a:t>
            </a:r>
            <a:endParaRPr lang="en-US" altLang="zh-CN" b="1" dirty="0">
              <a:solidFill>
                <a:schemeClr val="bg1"/>
              </a:solidFill>
              <a:latin typeface="方正大黑_GBK" pitchFamily="65" charset="-122"/>
              <a:ea typeface="方正大黑_GBK" pitchFamily="65" charset="-122"/>
            </a:endParaRPr>
          </a:p>
        </p:txBody>
      </p:sp>
    </p:spTree>
    <p:extLst>
      <p:ext uri="{BB962C8B-B14F-4D97-AF65-F5344CB8AC3E}">
        <p14:creationId xmlns:p14="http://schemas.microsoft.com/office/powerpoint/2010/main" val="18390609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85192" y="1916832"/>
            <a:ext cx="8229600" cy="5577483"/>
          </a:xfrm>
        </p:spPr>
        <p:txBody>
          <a:bodyPr/>
          <a:lstStyle/>
          <a:p>
            <a:pPr marL="0" indent="0">
              <a:buNone/>
            </a:pPr>
            <a:endParaRPr lang="en-US" altLang="zh-CN" b="1" dirty="0" smtClean="0">
              <a:solidFill>
                <a:srgbClr val="000066"/>
              </a:solidFill>
              <a:latin typeface="方正大黑_GBK" pitchFamily="65" charset="-122"/>
              <a:ea typeface="方正大黑_GBK" pitchFamily="65" charset="-122"/>
            </a:endParaRPr>
          </a:p>
          <a:p>
            <a:endParaRPr lang="zh-CN" alt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484784"/>
            <a:ext cx="8064896"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标题 1"/>
          <p:cNvSpPr txBox="1">
            <a:spLocks/>
          </p:cNvSpPr>
          <p:nvPr/>
        </p:nvSpPr>
        <p:spPr>
          <a:xfrm>
            <a:off x="-27295" y="0"/>
            <a:ext cx="9171295" cy="1080000"/>
          </a:xfrm>
          <a:prstGeom prst="rect">
            <a:avLst/>
          </a:prstGeom>
          <a:solidFill>
            <a:srgbClr val="0070C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b="1" dirty="0">
                <a:solidFill>
                  <a:schemeClr val="bg1"/>
                </a:solidFill>
                <a:latin typeface="方正大黑_GBK" pitchFamily="65" charset="-122"/>
                <a:ea typeface="方正大黑_GBK" pitchFamily="65" charset="-122"/>
              </a:rPr>
              <a:t>新工科</a:t>
            </a:r>
            <a:endParaRPr lang="en-US" altLang="zh-CN" b="1" dirty="0">
              <a:solidFill>
                <a:schemeClr val="bg1"/>
              </a:solidFill>
              <a:latin typeface="方正大黑_GBK" pitchFamily="65" charset="-122"/>
              <a:ea typeface="方正大黑_GBK" pitchFamily="65" charset="-122"/>
            </a:endParaRPr>
          </a:p>
        </p:txBody>
      </p:sp>
      <p:sp>
        <p:nvSpPr>
          <p:cNvPr id="2" name="右箭头 1"/>
          <p:cNvSpPr/>
          <p:nvPr/>
        </p:nvSpPr>
        <p:spPr>
          <a:xfrm>
            <a:off x="4355976" y="2492896"/>
            <a:ext cx="936104"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Tree>
    <p:extLst>
      <p:ext uri="{BB962C8B-B14F-4D97-AF65-F5344CB8AC3E}">
        <p14:creationId xmlns:p14="http://schemas.microsoft.com/office/powerpoint/2010/main" val="42327367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45884" y="1268760"/>
            <a:ext cx="8424936" cy="5256584"/>
          </a:xfrm>
        </p:spPr>
        <p:txBody>
          <a:bodyPr>
            <a:normAutofit/>
          </a:bodyPr>
          <a:lstStyle/>
          <a:p>
            <a:pPr marL="0" indent="0">
              <a:buNone/>
            </a:pPr>
            <a:r>
              <a:rPr lang="zh-CN" altLang="zh-CN" b="1" dirty="0" smtClean="0">
                <a:solidFill>
                  <a:srgbClr val="000066"/>
                </a:solidFill>
                <a:latin typeface="方正大黑_GBK" pitchFamily="65" charset="-122"/>
                <a:ea typeface="方正大黑_GBK" pitchFamily="65" charset="-122"/>
              </a:rPr>
              <a:t>新</a:t>
            </a:r>
            <a:r>
              <a:rPr lang="zh-CN" altLang="zh-CN" b="1" dirty="0">
                <a:solidFill>
                  <a:srgbClr val="000066"/>
                </a:solidFill>
                <a:latin typeface="方正大黑_GBK" pitchFamily="65" charset="-122"/>
                <a:ea typeface="方正大黑_GBK" pitchFamily="65" charset="-122"/>
              </a:rPr>
              <a:t>工科“三部曲”</a:t>
            </a:r>
            <a:r>
              <a:rPr lang="zh-CN" altLang="zh-CN" b="1" dirty="0" smtClean="0">
                <a:solidFill>
                  <a:srgbClr val="000066"/>
                </a:solidFill>
                <a:latin typeface="方正大黑_GBK" pitchFamily="65" charset="-122"/>
                <a:ea typeface="方正大黑_GBK" pitchFamily="65" charset="-122"/>
              </a:rPr>
              <a:t>：</a:t>
            </a:r>
            <a:endParaRPr lang="en-US" altLang="zh-CN" b="1" dirty="0" smtClean="0">
              <a:solidFill>
                <a:srgbClr val="000066"/>
              </a:solidFill>
              <a:latin typeface="方正大黑_GBK" pitchFamily="65" charset="-122"/>
              <a:ea typeface="方正大黑_GBK" pitchFamily="65" charset="-122"/>
            </a:endParaRPr>
          </a:p>
          <a:p>
            <a:r>
              <a:rPr lang="zh-CN" altLang="zh-CN" sz="2800" b="1" dirty="0" smtClean="0">
                <a:solidFill>
                  <a:srgbClr val="000066"/>
                </a:solidFill>
                <a:latin typeface="方正大黑_GBK" pitchFamily="65" charset="-122"/>
                <a:ea typeface="方正大黑_GBK" pitchFamily="65" charset="-122"/>
              </a:rPr>
              <a:t>“复旦共识”</a:t>
            </a:r>
            <a:r>
              <a:rPr lang="en-US" altLang="zh-CN" sz="2800" b="1" dirty="0">
                <a:solidFill>
                  <a:srgbClr val="000066"/>
                </a:solidFill>
                <a:latin typeface="方正大黑_GBK" pitchFamily="65" charset="-122"/>
                <a:ea typeface="方正大黑_GBK" pitchFamily="65" charset="-122"/>
              </a:rPr>
              <a:t>--</a:t>
            </a:r>
            <a:r>
              <a:rPr lang="zh-CN" altLang="zh-CN" sz="2800" b="1" dirty="0">
                <a:solidFill>
                  <a:srgbClr val="000066"/>
                </a:solidFill>
                <a:latin typeface="方正大黑_GBK" pitchFamily="65" charset="-122"/>
                <a:ea typeface="方正大黑_GBK" pitchFamily="65" charset="-122"/>
              </a:rPr>
              <a:t>“天大行动”</a:t>
            </a:r>
            <a:r>
              <a:rPr lang="en-US" altLang="zh-CN" sz="2800" b="1" dirty="0">
                <a:solidFill>
                  <a:srgbClr val="000066"/>
                </a:solidFill>
                <a:latin typeface="方正大黑_GBK" pitchFamily="65" charset="-122"/>
                <a:ea typeface="方正大黑_GBK" pitchFamily="65" charset="-122"/>
              </a:rPr>
              <a:t>--</a:t>
            </a:r>
            <a:r>
              <a:rPr lang="zh-CN" altLang="zh-CN" sz="2800" b="1" dirty="0">
                <a:solidFill>
                  <a:srgbClr val="000066"/>
                </a:solidFill>
                <a:latin typeface="方正大黑_GBK" pitchFamily="65" charset="-122"/>
                <a:ea typeface="方正大黑_GBK" pitchFamily="65" charset="-122"/>
              </a:rPr>
              <a:t>“北京指南”</a:t>
            </a:r>
          </a:p>
          <a:p>
            <a:endParaRPr lang="en-US" altLang="zh-CN" b="1" dirty="0" smtClean="0">
              <a:solidFill>
                <a:srgbClr val="000066"/>
              </a:solidFill>
              <a:latin typeface="方正大黑_GBK" pitchFamily="65" charset="-122"/>
              <a:ea typeface="方正大黑_GBK" pitchFamily="65" charset="-122"/>
            </a:endParaRPr>
          </a:p>
          <a:p>
            <a:r>
              <a:rPr lang="zh-CN" altLang="zh-CN" b="1" dirty="0" smtClean="0">
                <a:solidFill>
                  <a:srgbClr val="000066"/>
                </a:solidFill>
                <a:latin typeface="方正大黑_GBK" pitchFamily="65" charset="-122"/>
                <a:ea typeface="方正大黑_GBK" pitchFamily="65" charset="-122"/>
              </a:rPr>
              <a:t>宝</a:t>
            </a:r>
            <a:r>
              <a:rPr lang="zh-CN" altLang="zh-CN" b="1" dirty="0">
                <a:solidFill>
                  <a:srgbClr val="000066"/>
                </a:solidFill>
                <a:latin typeface="方正大黑_GBK" pitchFamily="65" charset="-122"/>
                <a:ea typeface="方正大黑_GBK" pitchFamily="65" charset="-122"/>
              </a:rPr>
              <a:t>生部长：“新工科这个词已经成为高教领域的热词，这个口号已经叫响了，得到了产业界的积极响应和支持，也在国际上产生了影响。下一步要深入推进，把</a:t>
            </a:r>
            <a:r>
              <a:rPr lang="zh-CN" altLang="zh-CN" b="1" dirty="0">
                <a:solidFill>
                  <a:srgbClr val="C00000"/>
                </a:solidFill>
                <a:latin typeface="方正大黑_GBK" pitchFamily="65" charset="-122"/>
                <a:ea typeface="方正大黑_GBK" pitchFamily="65" charset="-122"/>
              </a:rPr>
              <a:t>教材建设、教师素质、体系融合、基地建设</a:t>
            </a:r>
            <a:r>
              <a:rPr lang="zh-CN" altLang="zh-CN" b="1" dirty="0">
                <a:solidFill>
                  <a:srgbClr val="000066"/>
                </a:solidFill>
                <a:latin typeface="方正大黑_GBK" pitchFamily="65" charset="-122"/>
                <a:ea typeface="方正大黑_GBK" pitchFamily="65" charset="-122"/>
              </a:rPr>
              <a:t>这些问题解决好，打造卓越工程师的摇篮。”</a:t>
            </a:r>
            <a:endParaRPr lang="zh-CN" altLang="en-US" b="1" dirty="0">
              <a:solidFill>
                <a:srgbClr val="000066"/>
              </a:solidFill>
              <a:latin typeface="方正大黑_GBK" pitchFamily="65" charset="-122"/>
              <a:ea typeface="方正大黑_GBK" pitchFamily="65" charset="-122"/>
            </a:endParaRPr>
          </a:p>
        </p:txBody>
      </p:sp>
      <p:sp>
        <p:nvSpPr>
          <p:cNvPr id="4" name="标题 1"/>
          <p:cNvSpPr txBox="1">
            <a:spLocks/>
          </p:cNvSpPr>
          <p:nvPr/>
        </p:nvSpPr>
        <p:spPr>
          <a:xfrm>
            <a:off x="-27295" y="0"/>
            <a:ext cx="9171295" cy="1080000"/>
          </a:xfrm>
          <a:prstGeom prst="rect">
            <a:avLst/>
          </a:prstGeom>
          <a:solidFill>
            <a:srgbClr val="0070C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b="1" dirty="0">
                <a:solidFill>
                  <a:schemeClr val="bg1"/>
                </a:solidFill>
                <a:latin typeface="方正大黑_GBK" pitchFamily="65" charset="-122"/>
                <a:ea typeface="方正大黑_GBK" pitchFamily="65" charset="-122"/>
              </a:rPr>
              <a:t>“新工科运动”</a:t>
            </a:r>
            <a:endParaRPr lang="en-US" altLang="zh-CN" b="1" dirty="0">
              <a:solidFill>
                <a:schemeClr val="bg1"/>
              </a:solidFill>
              <a:latin typeface="方正大黑_GBK" pitchFamily="65" charset="-122"/>
              <a:ea typeface="方正大黑_GBK" pitchFamily="65" charset="-122"/>
            </a:endParaRPr>
          </a:p>
        </p:txBody>
      </p:sp>
    </p:spTree>
    <p:extLst>
      <p:ext uri="{BB962C8B-B14F-4D97-AF65-F5344CB8AC3E}">
        <p14:creationId xmlns:p14="http://schemas.microsoft.com/office/powerpoint/2010/main" val="15260944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10" y="1556792"/>
            <a:ext cx="9201150" cy="444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标题 1"/>
          <p:cNvSpPr txBox="1">
            <a:spLocks/>
          </p:cNvSpPr>
          <p:nvPr/>
        </p:nvSpPr>
        <p:spPr>
          <a:xfrm>
            <a:off x="-27295" y="0"/>
            <a:ext cx="9171295" cy="1080000"/>
          </a:xfrm>
          <a:prstGeom prst="rect">
            <a:avLst/>
          </a:prstGeom>
          <a:solidFill>
            <a:srgbClr val="0070C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b="1" dirty="0" smtClean="0">
                <a:solidFill>
                  <a:schemeClr val="bg1"/>
                </a:solidFill>
                <a:latin typeface="方正大黑_GBK" pitchFamily="65" charset="-122"/>
                <a:ea typeface="方正大黑_GBK" pitchFamily="65" charset="-122"/>
              </a:rPr>
              <a:t>新医科</a:t>
            </a:r>
            <a:endParaRPr lang="en-US" altLang="zh-CN" b="1" dirty="0">
              <a:solidFill>
                <a:schemeClr val="bg1"/>
              </a:solidFill>
              <a:latin typeface="方正大黑_GBK" pitchFamily="65" charset="-122"/>
              <a:ea typeface="方正大黑_GBK" pitchFamily="65" charset="-122"/>
            </a:endParaRPr>
          </a:p>
        </p:txBody>
      </p:sp>
    </p:spTree>
    <p:extLst>
      <p:ext uri="{BB962C8B-B14F-4D97-AF65-F5344CB8AC3E}">
        <p14:creationId xmlns:p14="http://schemas.microsoft.com/office/powerpoint/2010/main" val="26122660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marL="0" indent="0">
              <a:buNone/>
            </a:pPr>
            <a:endParaRPr lang="zh-CN" altLang="zh-CN" dirty="0">
              <a:solidFill>
                <a:srgbClr val="000066"/>
              </a:solidFill>
              <a:latin typeface="方正大黑_GBK" pitchFamily="65" charset="-122"/>
              <a:ea typeface="方正大黑_GBK" pitchFamily="65" charset="-122"/>
            </a:endParaRPr>
          </a:p>
          <a:p>
            <a:pPr lvl="0"/>
            <a:r>
              <a:rPr lang="zh-CN" altLang="zh-CN" b="1" dirty="0">
                <a:solidFill>
                  <a:srgbClr val="C00000"/>
                </a:solidFill>
                <a:latin typeface="方正大黑_GBK" pitchFamily="65" charset="-122"/>
                <a:ea typeface="方正大黑_GBK" pitchFamily="65" charset="-122"/>
              </a:rPr>
              <a:t>支撑引领</a:t>
            </a:r>
            <a:r>
              <a:rPr lang="zh-CN" altLang="zh-CN" b="1" dirty="0">
                <a:solidFill>
                  <a:srgbClr val="000066"/>
                </a:solidFill>
                <a:latin typeface="方正大黑_GBK" pitchFamily="65" charset="-122"/>
                <a:ea typeface="方正大黑_GBK" pitchFamily="65" charset="-122"/>
              </a:rPr>
              <a:t>乡村振兴战略和美丽家园</a:t>
            </a:r>
            <a:r>
              <a:rPr lang="zh-CN" altLang="zh-CN" b="1" dirty="0" smtClean="0">
                <a:solidFill>
                  <a:srgbClr val="000066"/>
                </a:solidFill>
                <a:latin typeface="方正大黑_GBK" pitchFamily="65" charset="-122"/>
                <a:ea typeface="方正大黑_GBK" pitchFamily="65" charset="-122"/>
              </a:rPr>
              <a:t>建设</a:t>
            </a:r>
            <a:endParaRPr lang="en-US" altLang="zh-CN" b="1" dirty="0" smtClean="0">
              <a:solidFill>
                <a:srgbClr val="000066"/>
              </a:solidFill>
              <a:latin typeface="方正大黑_GBK" pitchFamily="65" charset="-122"/>
              <a:ea typeface="方正大黑_GBK" pitchFamily="65" charset="-122"/>
            </a:endParaRPr>
          </a:p>
          <a:p>
            <a:pPr lvl="0"/>
            <a:endParaRPr lang="zh-CN" altLang="zh-CN" b="1" dirty="0">
              <a:solidFill>
                <a:srgbClr val="000066"/>
              </a:solidFill>
              <a:latin typeface="方正大黑_GBK" pitchFamily="65" charset="-122"/>
              <a:ea typeface="方正大黑_GBK" pitchFamily="65" charset="-122"/>
            </a:endParaRPr>
          </a:p>
          <a:p>
            <a:pPr lvl="0"/>
            <a:r>
              <a:rPr lang="zh-CN" altLang="zh-CN" b="1" dirty="0">
                <a:solidFill>
                  <a:srgbClr val="000066"/>
                </a:solidFill>
                <a:latin typeface="方正大黑_GBK" pitchFamily="65" charset="-122"/>
                <a:ea typeface="方正大黑_GBK" pitchFamily="65" charset="-122"/>
              </a:rPr>
              <a:t>以现代科学技术</a:t>
            </a:r>
            <a:r>
              <a:rPr lang="zh-CN" altLang="zh-CN" b="1" dirty="0">
                <a:solidFill>
                  <a:srgbClr val="C00000"/>
                </a:solidFill>
                <a:latin typeface="方正大黑_GBK" pitchFamily="65" charset="-122"/>
                <a:ea typeface="方正大黑_GBK" pitchFamily="65" charset="-122"/>
              </a:rPr>
              <a:t>改造提升</a:t>
            </a:r>
            <a:r>
              <a:rPr lang="zh-CN" altLang="zh-CN" b="1" dirty="0">
                <a:solidFill>
                  <a:srgbClr val="000066"/>
                </a:solidFill>
                <a:latin typeface="方正大黑_GBK" pitchFamily="65" charset="-122"/>
                <a:ea typeface="方正大黑_GBK" pitchFamily="65" charset="-122"/>
              </a:rPr>
              <a:t>现有涉农</a:t>
            </a:r>
            <a:r>
              <a:rPr lang="zh-CN" altLang="zh-CN" b="1" dirty="0" smtClean="0">
                <a:solidFill>
                  <a:srgbClr val="000066"/>
                </a:solidFill>
                <a:latin typeface="方正大黑_GBK" pitchFamily="65" charset="-122"/>
                <a:ea typeface="方正大黑_GBK" pitchFamily="65" charset="-122"/>
              </a:rPr>
              <a:t>专业</a:t>
            </a:r>
            <a:endParaRPr lang="en-US" altLang="zh-CN" b="1" dirty="0" smtClean="0">
              <a:solidFill>
                <a:srgbClr val="000066"/>
              </a:solidFill>
              <a:latin typeface="方正大黑_GBK" pitchFamily="65" charset="-122"/>
              <a:ea typeface="方正大黑_GBK" pitchFamily="65" charset="-122"/>
            </a:endParaRPr>
          </a:p>
          <a:p>
            <a:pPr lvl="0"/>
            <a:endParaRPr lang="zh-CN" altLang="zh-CN" b="1" dirty="0">
              <a:solidFill>
                <a:srgbClr val="000066"/>
              </a:solidFill>
              <a:latin typeface="方正大黑_GBK" pitchFamily="65" charset="-122"/>
              <a:ea typeface="方正大黑_GBK" pitchFamily="65" charset="-122"/>
            </a:endParaRPr>
          </a:p>
          <a:p>
            <a:pPr lvl="0"/>
            <a:r>
              <a:rPr lang="zh-CN" altLang="zh-CN" b="1" dirty="0">
                <a:solidFill>
                  <a:srgbClr val="000066"/>
                </a:solidFill>
                <a:latin typeface="方正大黑_GBK" pitchFamily="65" charset="-122"/>
                <a:ea typeface="方正大黑_GBK" pitchFamily="65" charset="-122"/>
              </a:rPr>
              <a:t>布局适应农林新产业新业态发展需要的</a:t>
            </a:r>
            <a:r>
              <a:rPr lang="zh-CN" altLang="zh-CN" b="1" dirty="0">
                <a:solidFill>
                  <a:srgbClr val="C00000"/>
                </a:solidFill>
                <a:latin typeface="方正大黑_GBK" pitchFamily="65" charset="-122"/>
                <a:ea typeface="方正大黑_GBK" pitchFamily="65" charset="-122"/>
              </a:rPr>
              <a:t>新兴涉农专业</a:t>
            </a:r>
          </a:p>
          <a:p>
            <a:endParaRPr lang="zh-CN" altLang="en-US" dirty="0"/>
          </a:p>
        </p:txBody>
      </p:sp>
      <p:sp>
        <p:nvSpPr>
          <p:cNvPr id="4" name="标题 1"/>
          <p:cNvSpPr txBox="1">
            <a:spLocks/>
          </p:cNvSpPr>
          <p:nvPr/>
        </p:nvSpPr>
        <p:spPr>
          <a:xfrm>
            <a:off x="-27295" y="0"/>
            <a:ext cx="9171295" cy="1080000"/>
          </a:xfrm>
          <a:prstGeom prst="rect">
            <a:avLst/>
          </a:prstGeom>
          <a:solidFill>
            <a:srgbClr val="0070C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zh-CN" b="1" dirty="0">
                <a:solidFill>
                  <a:schemeClr val="bg1"/>
                </a:solidFill>
                <a:latin typeface="方正大黑_GBK" pitchFamily="65" charset="-122"/>
                <a:ea typeface="方正大黑_GBK" pitchFamily="65" charset="-122"/>
              </a:rPr>
              <a:t>新农科</a:t>
            </a:r>
            <a:endParaRPr lang="zh-CN" altLang="zh-CN" dirty="0">
              <a:solidFill>
                <a:schemeClr val="bg1"/>
              </a:solidFill>
              <a:latin typeface="方正大黑_GBK" pitchFamily="65" charset="-122"/>
              <a:ea typeface="方正大黑_GBK" pitchFamily="65" charset="-122"/>
            </a:endParaRPr>
          </a:p>
        </p:txBody>
      </p:sp>
    </p:spTree>
    <p:extLst>
      <p:ext uri="{BB962C8B-B14F-4D97-AF65-F5344CB8AC3E}">
        <p14:creationId xmlns:p14="http://schemas.microsoft.com/office/powerpoint/2010/main" val="6239015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43552" y="1268760"/>
            <a:ext cx="8229600" cy="5217443"/>
          </a:xfrm>
        </p:spPr>
        <p:txBody>
          <a:bodyPr/>
          <a:lstStyle/>
          <a:p>
            <a:pPr marL="0" lvl="0" indent="0">
              <a:buNone/>
            </a:pPr>
            <a:r>
              <a:rPr lang="zh-CN" altLang="zh-CN" b="1" dirty="0" smtClean="0">
                <a:solidFill>
                  <a:srgbClr val="000066"/>
                </a:solidFill>
                <a:latin typeface="方正大黑_GBK" pitchFamily="65" charset="-122"/>
                <a:ea typeface="方正大黑_GBK" pitchFamily="65" charset="-122"/>
              </a:rPr>
              <a:t>新时代</a:t>
            </a:r>
            <a:r>
              <a:rPr lang="zh-CN" altLang="zh-CN" b="1" dirty="0">
                <a:solidFill>
                  <a:srgbClr val="000066"/>
                </a:solidFill>
                <a:latin typeface="方正大黑_GBK" pitchFamily="65" charset="-122"/>
                <a:ea typeface="方正大黑_GBK" pitchFamily="65" charset="-122"/>
              </a:rPr>
              <a:t>哲学社会科学发展的</a:t>
            </a:r>
            <a:r>
              <a:rPr lang="zh-CN" altLang="zh-CN" b="1" dirty="0">
                <a:solidFill>
                  <a:srgbClr val="C00000"/>
                </a:solidFill>
                <a:latin typeface="方正大黑_GBK" pitchFamily="65" charset="-122"/>
                <a:ea typeface="方正大黑_GBK" pitchFamily="65" charset="-122"/>
              </a:rPr>
              <a:t>新要求</a:t>
            </a:r>
          </a:p>
          <a:p>
            <a:pPr lvl="0"/>
            <a:r>
              <a:rPr lang="zh-CN" altLang="zh-CN" b="1" dirty="0">
                <a:solidFill>
                  <a:srgbClr val="000066"/>
                </a:solidFill>
                <a:latin typeface="方正大黑_GBK" pitchFamily="65" charset="-122"/>
                <a:ea typeface="方正大黑_GBK" pitchFamily="65" charset="-122"/>
              </a:rPr>
              <a:t>新时代中国特色、中国风格、中国气派的</a:t>
            </a:r>
            <a:r>
              <a:rPr lang="zh-CN" altLang="zh-CN" b="1" dirty="0">
                <a:solidFill>
                  <a:srgbClr val="C00000"/>
                </a:solidFill>
                <a:latin typeface="方正大黑_GBK" pitchFamily="65" charset="-122"/>
                <a:ea typeface="方正大黑_GBK" pitchFamily="65" charset="-122"/>
              </a:rPr>
              <a:t>新文化</a:t>
            </a:r>
          </a:p>
          <a:p>
            <a:pPr lvl="0"/>
            <a:r>
              <a:rPr lang="zh-CN" altLang="zh-CN" b="1" dirty="0">
                <a:solidFill>
                  <a:srgbClr val="000066"/>
                </a:solidFill>
                <a:latin typeface="方正大黑_GBK" pitchFamily="65" charset="-122"/>
                <a:ea typeface="方正大黑_GBK" pitchFamily="65" charset="-122"/>
              </a:rPr>
              <a:t>新时代</a:t>
            </a:r>
            <a:r>
              <a:rPr lang="zh-CN" altLang="zh-CN" b="1" dirty="0">
                <a:solidFill>
                  <a:srgbClr val="C00000"/>
                </a:solidFill>
                <a:latin typeface="方正大黑_GBK" pitchFamily="65" charset="-122"/>
                <a:ea typeface="方正大黑_GBK" pitchFamily="65" charset="-122"/>
              </a:rPr>
              <a:t>社会科学家</a:t>
            </a:r>
          </a:p>
          <a:p>
            <a:pPr lvl="0"/>
            <a:r>
              <a:rPr lang="zh-CN" altLang="zh-CN" b="1" dirty="0">
                <a:solidFill>
                  <a:srgbClr val="000066"/>
                </a:solidFill>
                <a:latin typeface="方正大黑_GBK" pitchFamily="65" charset="-122"/>
                <a:ea typeface="方正大黑_GBK" pitchFamily="65" charset="-122"/>
              </a:rPr>
              <a:t>哲学社会科学与新一轮科技革命和产业变革</a:t>
            </a:r>
            <a:r>
              <a:rPr lang="zh-CN" altLang="zh-CN" b="1" dirty="0">
                <a:solidFill>
                  <a:srgbClr val="C00000"/>
                </a:solidFill>
                <a:latin typeface="方正大黑_GBK" pitchFamily="65" charset="-122"/>
                <a:ea typeface="方正大黑_GBK" pitchFamily="65" charset="-122"/>
              </a:rPr>
              <a:t>交叉融合</a:t>
            </a:r>
          </a:p>
          <a:p>
            <a:r>
              <a:rPr lang="zh-CN" altLang="zh-CN" b="1" dirty="0">
                <a:solidFill>
                  <a:srgbClr val="000066"/>
                </a:solidFill>
                <a:latin typeface="方正大黑_GBK" pitchFamily="65" charset="-122"/>
                <a:ea typeface="方正大黑_GBK" pitchFamily="65" charset="-122"/>
              </a:rPr>
              <a:t>哲学社会科学的“</a:t>
            </a:r>
            <a:r>
              <a:rPr lang="zh-CN" altLang="zh-CN" b="1" dirty="0">
                <a:solidFill>
                  <a:srgbClr val="C00000"/>
                </a:solidFill>
                <a:latin typeface="方正大黑_GBK" pitchFamily="65" charset="-122"/>
                <a:ea typeface="方正大黑_GBK" pitchFamily="65" charset="-122"/>
              </a:rPr>
              <a:t>中国学派</a:t>
            </a:r>
            <a:r>
              <a:rPr lang="zh-CN" altLang="zh-CN" b="1" dirty="0">
                <a:solidFill>
                  <a:srgbClr val="000066"/>
                </a:solidFill>
                <a:latin typeface="方正大黑_GBK" pitchFamily="65" charset="-122"/>
                <a:ea typeface="方正大黑_GBK" pitchFamily="65" charset="-122"/>
              </a:rPr>
              <a:t>”</a:t>
            </a:r>
            <a:endParaRPr lang="zh-CN" altLang="en-US" b="1" dirty="0">
              <a:solidFill>
                <a:srgbClr val="000066"/>
              </a:solidFill>
              <a:latin typeface="方正大黑_GBK" pitchFamily="65" charset="-122"/>
              <a:ea typeface="方正大黑_GBK" pitchFamily="65" charset="-122"/>
            </a:endParaRPr>
          </a:p>
        </p:txBody>
      </p:sp>
      <p:sp>
        <p:nvSpPr>
          <p:cNvPr id="4" name="标题 1"/>
          <p:cNvSpPr txBox="1">
            <a:spLocks/>
          </p:cNvSpPr>
          <p:nvPr/>
        </p:nvSpPr>
        <p:spPr>
          <a:xfrm>
            <a:off x="-27295" y="0"/>
            <a:ext cx="9171295" cy="1080000"/>
          </a:xfrm>
          <a:prstGeom prst="rect">
            <a:avLst/>
          </a:prstGeom>
          <a:solidFill>
            <a:srgbClr val="0070C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zh-CN" b="1" dirty="0">
                <a:solidFill>
                  <a:schemeClr val="bg1"/>
                </a:solidFill>
                <a:latin typeface="方正大黑_GBK" pitchFamily="65" charset="-122"/>
                <a:ea typeface="方正大黑_GBK" pitchFamily="65" charset="-122"/>
              </a:rPr>
              <a:t>新文科</a:t>
            </a:r>
            <a:endParaRPr lang="zh-CN" altLang="zh-CN" dirty="0">
              <a:solidFill>
                <a:schemeClr val="bg1"/>
              </a:solidFill>
              <a:latin typeface="方正大黑_GBK" pitchFamily="65" charset="-122"/>
              <a:ea typeface="方正大黑_GBK" pitchFamily="65" charset="-122"/>
            </a:endParaRPr>
          </a:p>
        </p:txBody>
      </p:sp>
    </p:spTree>
    <p:extLst>
      <p:ext uri="{BB962C8B-B14F-4D97-AF65-F5344CB8AC3E}">
        <p14:creationId xmlns:p14="http://schemas.microsoft.com/office/powerpoint/2010/main" val="8498555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700808"/>
            <a:ext cx="8229600" cy="4608512"/>
          </a:xfrm>
        </p:spPr>
        <p:txBody>
          <a:bodyPr>
            <a:normAutofit/>
          </a:bodyPr>
          <a:lstStyle/>
          <a:p>
            <a:r>
              <a:rPr lang="zh-CN" altLang="zh-CN" sz="3600" b="1" dirty="0" smtClean="0">
                <a:solidFill>
                  <a:srgbClr val="000066"/>
                </a:solidFill>
                <a:latin typeface="方正大黑_GBK" pitchFamily="65" charset="-122"/>
                <a:ea typeface="方正大黑_GBK" pitchFamily="65" charset="-122"/>
              </a:rPr>
              <a:t>总书记</a:t>
            </a:r>
            <a:r>
              <a:rPr lang="zh-CN" altLang="zh-CN" sz="3600" b="1" dirty="0">
                <a:solidFill>
                  <a:srgbClr val="000066"/>
                </a:solidFill>
                <a:latin typeface="方正大黑_GBK" pitchFamily="65" charset="-122"/>
                <a:ea typeface="方正大黑_GBK" pitchFamily="65" charset="-122"/>
              </a:rPr>
              <a:t>指出</a:t>
            </a:r>
            <a:r>
              <a:rPr lang="zh-CN" altLang="zh-CN" sz="3600" b="1" dirty="0" smtClean="0">
                <a:solidFill>
                  <a:srgbClr val="000066"/>
                </a:solidFill>
                <a:latin typeface="方正大黑_GBK" pitchFamily="65" charset="-122"/>
                <a:ea typeface="方正大黑_GBK" pitchFamily="65" charset="-122"/>
              </a:rPr>
              <a:t>：</a:t>
            </a:r>
            <a:endParaRPr lang="en-US" altLang="zh-CN" dirty="0" smtClean="0">
              <a:solidFill>
                <a:srgbClr val="000066"/>
              </a:solidFill>
              <a:latin typeface="方正大黑_GBK" pitchFamily="65" charset="-122"/>
              <a:ea typeface="方正大黑_GBK" pitchFamily="65" charset="-122"/>
            </a:endParaRPr>
          </a:p>
          <a:p>
            <a:r>
              <a:rPr lang="en-US" altLang="zh-CN" b="1" dirty="0" smtClean="0">
                <a:solidFill>
                  <a:srgbClr val="000066"/>
                </a:solidFill>
                <a:latin typeface="方正大黑_GBK" pitchFamily="65" charset="-122"/>
                <a:ea typeface="方正大黑_GBK" pitchFamily="65" charset="-122"/>
              </a:rPr>
              <a:t>1</a:t>
            </a:r>
            <a:r>
              <a:rPr lang="en-US" altLang="zh-CN" b="1" dirty="0">
                <a:solidFill>
                  <a:srgbClr val="000066"/>
                </a:solidFill>
                <a:latin typeface="方正大黑_GBK" pitchFamily="65" charset="-122"/>
                <a:ea typeface="方正大黑_GBK" pitchFamily="65" charset="-122"/>
              </a:rPr>
              <a:t>.</a:t>
            </a:r>
            <a:r>
              <a:rPr lang="zh-CN" altLang="zh-CN" b="1" dirty="0">
                <a:solidFill>
                  <a:srgbClr val="000066"/>
                </a:solidFill>
                <a:latin typeface="方正大黑_GBK" pitchFamily="65" charset="-122"/>
                <a:ea typeface="方正大黑_GBK" pitchFamily="65" charset="-122"/>
              </a:rPr>
              <a:t>不能把高校人分为三六九等，而是要鼓励高校</a:t>
            </a:r>
            <a:r>
              <a:rPr lang="zh-CN" altLang="zh-CN" b="1" dirty="0">
                <a:solidFill>
                  <a:srgbClr val="C00000"/>
                </a:solidFill>
                <a:latin typeface="方正大黑_GBK" pitchFamily="65" charset="-122"/>
                <a:ea typeface="方正大黑_GBK" pitchFamily="65" charset="-122"/>
              </a:rPr>
              <a:t>办出特色</a:t>
            </a:r>
            <a:r>
              <a:rPr lang="zh-CN" altLang="zh-CN" b="1" dirty="0">
                <a:solidFill>
                  <a:srgbClr val="000066"/>
                </a:solidFill>
                <a:latin typeface="方正大黑_GBK" pitchFamily="65" charset="-122"/>
                <a:ea typeface="方正大黑_GBK" pitchFamily="65" charset="-122"/>
              </a:rPr>
              <a:t>，在不同学科不同方面</a:t>
            </a:r>
            <a:r>
              <a:rPr lang="zh-CN" altLang="zh-CN" b="1" dirty="0">
                <a:solidFill>
                  <a:srgbClr val="C00000"/>
                </a:solidFill>
                <a:latin typeface="方正大黑_GBK" pitchFamily="65" charset="-122"/>
                <a:ea typeface="方正大黑_GBK" pitchFamily="65" charset="-122"/>
              </a:rPr>
              <a:t>争创一流</a:t>
            </a:r>
            <a:r>
              <a:rPr lang="zh-CN" altLang="zh-CN" b="1" dirty="0" smtClean="0">
                <a:solidFill>
                  <a:srgbClr val="000066"/>
                </a:solidFill>
                <a:latin typeface="方正大黑_GBK" pitchFamily="65" charset="-122"/>
                <a:ea typeface="方正大黑_GBK" pitchFamily="65" charset="-122"/>
              </a:rPr>
              <a:t>。</a:t>
            </a:r>
            <a:endParaRPr lang="en-US" altLang="zh-CN" b="1" dirty="0" smtClean="0">
              <a:solidFill>
                <a:srgbClr val="000066"/>
              </a:solidFill>
              <a:latin typeface="方正大黑_GBK" pitchFamily="65" charset="-122"/>
              <a:ea typeface="方正大黑_GBK" pitchFamily="65" charset="-122"/>
            </a:endParaRPr>
          </a:p>
          <a:p>
            <a:r>
              <a:rPr lang="en-US" altLang="zh-CN" b="1" dirty="0" smtClean="0">
                <a:solidFill>
                  <a:srgbClr val="000066"/>
                </a:solidFill>
                <a:latin typeface="方正大黑_GBK" pitchFamily="65" charset="-122"/>
                <a:ea typeface="方正大黑_GBK" pitchFamily="65" charset="-122"/>
              </a:rPr>
              <a:t>2</a:t>
            </a:r>
            <a:r>
              <a:rPr lang="en-US" altLang="zh-CN" b="1" dirty="0">
                <a:solidFill>
                  <a:srgbClr val="000066"/>
                </a:solidFill>
                <a:latin typeface="方正大黑_GBK" pitchFamily="65" charset="-122"/>
                <a:ea typeface="方正大黑_GBK" pitchFamily="65" charset="-122"/>
              </a:rPr>
              <a:t>.</a:t>
            </a:r>
            <a:r>
              <a:rPr lang="zh-CN" altLang="zh-CN" b="1" dirty="0">
                <a:solidFill>
                  <a:srgbClr val="000066"/>
                </a:solidFill>
                <a:latin typeface="方正大黑_GBK" pitchFamily="65" charset="-122"/>
                <a:ea typeface="方正大黑_GBK" pitchFamily="65" charset="-122"/>
              </a:rPr>
              <a:t>根据建设社会主义现代化强国的需求，调整优化高校区域布局、学科结构、专业设置，促进高等学校</a:t>
            </a:r>
            <a:r>
              <a:rPr lang="zh-CN" altLang="zh-CN" b="1" dirty="0">
                <a:solidFill>
                  <a:srgbClr val="C00000"/>
                </a:solidFill>
                <a:latin typeface="方正大黑_GBK" pitchFamily="65" charset="-122"/>
                <a:ea typeface="方正大黑_GBK" pitchFamily="65" charset="-122"/>
              </a:rPr>
              <a:t>科学定位、差异化发展</a:t>
            </a:r>
            <a:r>
              <a:rPr lang="zh-CN" altLang="zh-CN" b="1" dirty="0" smtClean="0">
                <a:solidFill>
                  <a:srgbClr val="000066"/>
                </a:solidFill>
                <a:latin typeface="方正大黑_GBK" pitchFamily="65" charset="-122"/>
                <a:ea typeface="方正大黑_GBK" pitchFamily="65" charset="-122"/>
              </a:rPr>
              <a:t>。</a:t>
            </a:r>
            <a:endParaRPr lang="en-US" altLang="zh-CN" b="1" dirty="0" smtClean="0">
              <a:solidFill>
                <a:srgbClr val="000066"/>
              </a:solidFill>
              <a:latin typeface="方正大黑_GBK" pitchFamily="65" charset="-122"/>
              <a:ea typeface="方正大黑_GBK" pitchFamily="65" charset="-122"/>
            </a:endParaRPr>
          </a:p>
          <a:p>
            <a:r>
              <a:rPr lang="en-US" altLang="zh-CN" b="1" dirty="0" smtClean="0">
                <a:solidFill>
                  <a:srgbClr val="000066"/>
                </a:solidFill>
                <a:latin typeface="方正大黑_GBK" pitchFamily="65" charset="-122"/>
                <a:ea typeface="方正大黑_GBK" pitchFamily="65" charset="-122"/>
              </a:rPr>
              <a:t>3</a:t>
            </a:r>
            <a:r>
              <a:rPr lang="en-US" altLang="zh-CN" b="1" dirty="0">
                <a:solidFill>
                  <a:srgbClr val="000066"/>
                </a:solidFill>
                <a:latin typeface="方正大黑_GBK" pitchFamily="65" charset="-122"/>
                <a:ea typeface="方正大黑_GBK" pitchFamily="65" charset="-122"/>
              </a:rPr>
              <a:t>.</a:t>
            </a:r>
            <a:r>
              <a:rPr lang="zh-CN" altLang="zh-CN" b="1" dirty="0">
                <a:solidFill>
                  <a:srgbClr val="000066"/>
                </a:solidFill>
                <a:latin typeface="方正大黑_GBK" pitchFamily="65" charset="-122"/>
                <a:ea typeface="方正大黑_GBK" pitchFamily="65" charset="-122"/>
              </a:rPr>
              <a:t>着重培养</a:t>
            </a:r>
            <a:r>
              <a:rPr lang="zh-CN" altLang="zh-CN" b="1" dirty="0">
                <a:solidFill>
                  <a:srgbClr val="C00000"/>
                </a:solidFill>
                <a:latin typeface="方正大黑_GBK" pitchFamily="65" charset="-122"/>
                <a:ea typeface="方正大黑_GBK" pitchFamily="65" charset="-122"/>
              </a:rPr>
              <a:t>创新型、复合型、应用型</a:t>
            </a:r>
            <a:r>
              <a:rPr lang="zh-CN" altLang="zh-CN" b="1" dirty="0">
                <a:solidFill>
                  <a:srgbClr val="000066"/>
                </a:solidFill>
                <a:latin typeface="方正大黑_GBK" pitchFamily="65" charset="-122"/>
                <a:ea typeface="方正大黑_GBK" pitchFamily="65" charset="-122"/>
              </a:rPr>
              <a:t>人才</a:t>
            </a:r>
            <a:r>
              <a:rPr lang="zh-CN" altLang="zh-CN" b="1" dirty="0" smtClean="0">
                <a:solidFill>
                  <a:srgbClr val="000066"/>
                </a:solidFill>
                <a:latin typeface="方正大黑_GBK" pitchFamily="65" charset="-122"/>
                <a:ea typeface="方正大黑_GBK" pitchFamily="65" charset="-122"/>
              </a:rPr>
              <a:t>。</a:t>
            </a:r>
            <a:endParaRPr lang="zh-CN" altLang="zh-CN" b="1" dirty="0">
              <a:solidFill>
                <a:srgbClr val="000066"/>
              </a:solidFill>
              <a:latin typeface="方正大黑_GBK" pitchFamily="65" charset="-122"/>
              <a:ea typeface="方正大黑_GBK" pitchFamily="65" charset="-122"/>
            </a:endParaRPr>
          </a:p>
        </p:txBody>
      </p:sp>
      <p:sp>
        <p:nvSpPr>
          <p:cNvPr id="2" name="TextBox 1"/>
          <p:cNvSpPr txBox="1"/>
          <p:nvPr/>
        </p:nvSpPr>
        <p:spPr>
          <a:xfrm>
            <a:off x="0" y="0"/>
            <a:ext cx="9144000" cy="1080000"/>
          </a:xfrm>
          <a:prstGeom prst="rect">
            <a:avLst/>
          </a:prstGeom>
          <a:solidFill>
            <a:srgbClr val="0070C0"/>
          </a:solidFill>
        </p:spPr>
        <p:txBody>
          <a:bodyPr wrap="square" rtlCol="0" anchor="ctr" anchorCtr="0">
            <a:spAutoFit/>
          </a:bodyPr>
          <a:lstStyle/>
          <a:p>
            <a:pPr algn="ctr"/>
            <a:r>
              <a:rPr lang="zh-CN" altLang="zh-CN" sz="4800" b="1" dirty="0">
                <a:solidFill>
                  <a:schemeClr val="bg1"/>
                </a:solidFill>
                <a:latin typeface="方正大黑_GBK" pitchFamily="65" charset="-122"/>
                <a:ea typeface="方正大黑_GBK" pitchFamily="65" charset="-122"/>
              </a:rPr>
              <a:t>全国教育</a:t>
            </a:r>
            <a:r>
              <a:rPr lang="zh-CN" altLang="zh-CN" sz="4800" b="1" dirty="0" smtClean="0">
                <a:solidFill>
                  <a:schemeClr val="bg1"/>
                </a:solidFill>
                <a:latin typeface="方正大黑_GBK" pitchFamily="65" charset="-122"/>
                <a:ea typeface="方正大黑_GBK" pitchFamily="65" charset="-122"/>
              </a:rPr>
              <a:t>大会</a:t>
            </a:r>
            <a:endParaRPr lang="en-US" altLang="zh-CN" sz="4800" b="1" dirty="0">
              <a:solidFill>
                <a:schemeClr val="bg1"/>
              </a:solidFill>
              <a:latin typeface="方正大黑_GBK" pitchFamily="65" charset="-122"/>
              <a:ea typeface="方正大黑_GBK" pitchFamily="65" charset="-122"/>
            </a:endParaRPr>
          </a:p>
        </p:txBody>
      </p:sp>
    </p:spTree>
    <p:extLst>
      <p:ext uri="{BB962C8B-B14F-4D97-AF65-F5344CB8AC3E}">
        <p14:creationId xmlns:p14="http://schemas.microsoft.com/office/powerpoint/2010/main" val="26555257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1484784"/>
            <a:ext cx="8229600" cy="5145435"/>
          </a:xfrm>
        </p:spPr>
        <p:txBody>
          <a:bodyPr/>
          <a:lstStyle/>
          <a:p>
            <a:pPr lvl="0"/>
            <a:r>
              <a:rPr lang="zh-CN" altLang="zh-CN" b="1" dirty="0" smtClean="0">
                <a:solidFill>
                  <a:srgbClr val="000066"/>
                </a:solidFill>
                <a:latin typeface="方正大黑_GBK" pitchFamily="65" charset="-122"/>
                <a:ea typeface="方正大黑_GBK" pitchFamily="65" charset="-122"/>
              </a:rPr>
              <a:t>教育部</a:t>
            </a:r>
            <a:r>
              <a:rPr lang="zh-CN" altLang="zh-CN" b="1" dirty="0">
                <a:solidFill>
                  <a:srgbClr val="000066"/>
                </a:solidFill>
                <a:latin typeface="方正大黑_GBK" pitchFamily="65" charset="-122"/>
                <a:ea typeface="方正大黑_GBK" pitchFamily="65" charset="-122"/>
              </a:rPr>
              <a:t>直属高校咨询会</a:t>
            </a:r>
          </a:p>
          <a:p>
            <a:r>
              <a:rPr lang="en-US" altLang="zh-CN" b="1" dirty="0">
                <a:solidFill>
                  <a:srgbClr val="000066"/>
                </a:solidFill>
                <a:latin typeface="方正大黑_GBK" pitchFamily="65" charset="-122"/>
                <a:ea typeface="方正大黑_GBK" pitchFamily="65" charset="-122"/>
              </a:rPr>
              <a:t>--</a:t>
            </a:r>
            <a:r>
              <a:rPr lang="zh-CN" altLang="zh-CN" b="1" dirty="0">
                <a:solidFill>
                  <a:srgbClr val="000066"/>
                </a:solidFill>
                <a:latin typeface="方正大黑_GBK" pitchFamily="65" charset="-122"/>
                <a:ea typeface="方正大黑_GBK" pitchFamily="65" charset="-122"/>
              </a:rPr>
              <a:t>高等教育年度工作</a:t>
            </a:r>
            <a:r>
              <a:rPr lang="zh-CN" altLang="zh-CN" b="1" dirty="0" smtClean="0">
                <a:solidFill>
                  <a:srgbClr val="000066"/>
                </a:solidFill>
                <a:latin typeface="方正大黑_GBK" pitchFamily="65" charset="-122"/>
                <a:ea typeface="方正大黑_GBK" pitchFamily="65" charset="-122"/>
              </a:rPr>
              <a:t>会</a:t>
            </a:r>
            <a:endParaRPr lang="en-US" altLang="zh-CN" b="1" dirty="0" smtClean="0">
              <a:solidFill>
                <a:srgbClr val="000066"/>
              </a:solidFill>
              <a:latin typeface="方正大黑_GBK" pitchFamily="65" charset="-122"/>
              <a:ea typeface="方正大黑_GBK" pitchFamily="65" charset="-122"/>
            </a:endParaRPr>
          </a:p>
          <a:p>
            <a:endParaRPr lang="zh-CN" altLang="zh-CN" b="1" dirty="0">
              <a:solidFill>
                <a:srgbClr val="000066"/>
              </a:solidFill>
              <a:latin typeface="方正大黑_GBK" pitchFamily="65" charset="-122"/>
              <a:ea typeface="方正大黑_GBK" pitchFamily="65" charset="-122"/>
            </a:endParaRPr>
          </a:p>
          <a:p>
            <a:pPr lvl="0"/>
            <a:r>
              <a:rPr lang="zh-CN" altLang="zh-CN" b="1" dirty="0">
                <a:solidFill>
                  <a:srgbClr val="000066"/>
                </a:solidFill>
                <a:latin typeface="方正大黑_GBK" pitchFamily="65" charset="-122"/>
                <a:ea typeface="方正大黑_GBK" pitchFamily="65" charset="-122"/>
              </a:rPr>
              <a:t>全国高教处长会</a:t>
            </a:r>
          </a:p>
          <a:p>
            <a:r>
              <a:rPr lang="en-US" altLang="zh-CN" b="1" dirty="0">
                <a:solidFill>
                  <a:srgbClr val="000066"/>
                </a:solidFill>
                <a:latin typeface="方正大黑_GBK" pitchFamily="65" charset="-122"/>
                <a:ea typeface="方正大黑_GBK" pitchFamily="65" charset="-122"/>
              </a:rPr>
              <a:t>--</a:t>
            </a:r>
            <a:r>
              <a:rPr lang="zh-CN" altLang="zh-CN" b="1" dirty="0">
                <a:solidFill>
                  <a:srgbClr val="000066"/>
                </a:solidFill>
                <a:latin typeface="方正大黑_GBK" pitchFamily="65" charset="-122"/>
                <a:ea typeface="方正大黑_GBK" pitchFamily="65" charset="-122"/>
              </a:rPr>
              <a:t>研判形势、沟通情况、研讨工作、明确任务、推进</a:t>
            </a:r>
            <a:r>
              <a:rPr lang="zh-CN" altLang="zh-CN" b="1" dirty="0" smtClean="0">
                <a:solidFill>
                  <a:srgbClr val="000066"/>
                </a:solidFill>
                <a:latin typeface="方正大黑_GBK" pitchFamily="65" charset="-122"/>
                <a:ea typeface="方正大黑_GBK" pitchFamily="65" charset="-122"/>
              </a:rPr>
              <a:t>落实</a:t>
            </a:r>
            <a:endParaRPr lang="en-US" altLang="zh-CN" b="1" dirty="0" smtClean="0">
              <a:solidFill>
                <a:srgbClr val="000066"/>
              </a:solidFill>
              <a:latin typeface="方正大黑_GBK" pitchFamily="65" charset="-122"/>
              <a:ea typeface="方正大黑_GBK" pitchFamily="65" charset="-122"/>
            </a:endParaRPr>
          </a:p>
          <a:p>
            <a:endParaRPr lang="zh-CN" altLang="zh-CN" b="1" dirty="0">
              <a:solidFill>
                <a:srgbClr val="000066"/>
              </a:solidFill>
              <a:latin typeface="方正大黑_GBK" pitchFamily="65" charset="-122"/>
              <a:ea typeface="方正大黑_GBK" pitchFamily="65" charset="-122"/>
            </a:endParaRPr>
          </a:p>
          <a:p>
            <a:pPr marL="0" indent="0" algn="ctr">
              <a:buNone/>
            </a:pPr>
            <a:r>
              <a:rPr lang="zh-CN" altLang="zh-CN" b="1" dirty="0">
                <a:solidFill>
                  <a:srgbClr val="C00000"/>
                </a:solidFill>
                <a:latin typeface="方正大黑_GBK" pitchFamily="65" charset="-122"/>
                <a:ea typeface="方正大黑_GBK" pitchFamily="65" charset="-122"/>
              </a:rPr>
              <a:t>教育部和教育厅同频共振、上下联动</a:t>
            </a:r>
            <a:r>
              <a:rPr lang="zh-CN" altLang="zh-CN" b="1" dirty="0" smtClean="0">
                <a:solidFill>
                  <a:srgbClr val="C00000"/>
                </a:solidFill>
                <a:latin typeface="方正大黑_GBK" pitchFamily="65" charset="-122"/>
                <a:ea typeface="方正大黑_GBK" pitchFamily="65" charset="-122"/>
              </a:rPr>
              <a:t>；</a:t>
            </a:r>
            <a:r>
              <a:rPr lang="en-US" altLang="zh-CN" b="1" dirty="0" smtClean="0">
                <a:solidFill>
                  <a:srgbClr val="C00000"/>
                </a:solidFill>
                <a:latin typeface="方正大黑_GBK" pitchFamily="65" charset="-122"/>
                <a:ea typeface="方正大黑_GBK" pitchFamily="65" charset="-122"/>
              </a:rPr>
              <a:t>    </a:t>
            </a:r>
            <a:r>
              <a:rPr lang="zh-CN" altLang="zh-CN" b="1" dirty="0" smtClean="0">
                <a:solidFill>
                  <a:srgbClr val="C00000"/>
                </a:solidFill>
                <a:latin typeface="方正大黑_GBK" pitchFamily="65" charset="-122"/>
                <a:ea typeface="方正大黑_GBK" pitchFamily="65" charset="-122"/>
              </a:rPr>
              <a:t>东部</a:t>
            </a:r>
            <a:r>
              <a:rPr lang="zh-CN" altLang="zh-CN" b="1" dirty="0">
                <a:solidFill>
                  <a:srgbClr val="C00000"/>
                </a:solidFill>
                <a:latin typeface="方正大黑_GBK" pitchFamily="65" charset="-122"/>
                <a:ea typeface="方正大黑_GBK" pitchFamily="65" charset="-122"/>
              </a:rPr>
              <a:t>与中、西部地区共舞、协同并进。</a:t>
            </a:r>
            <a:endParaRPr lang="zh-CN" altLang="en-US" b="1" dirty="0">
              <a:solidFill>
                <a:srgbClr val="C00000"/>
              </a:solidFill>
              <a:latin typeface="方正大黑_GBK" pitchFamily="65" charset="-122"/>
              <a:ea typeface="方正大黑_GBK" pitchFamily="65" charset="-122"/>
            </a:endParaRPr>
          </a:p>
        </p:txBody>
      </p:sp>
      <p:sp>
        <p:nvSpPr>
          <p:cNvPr id="4" name="标题 1"/>
          <p:cNvSpPr txBox="1">
            <a:spLocks/>
          </p:cNvSpPr>
          <p:nvPr/>
        </p:nvSpPr>
        <p:spPr>
          <a:xfrm>
            <a:off x="-27295" y="0"/>
            <a:ext cx="9171295" cy="1080000"/>
          </a:xfrm>
          <a:prstGeom prst="rect">
            <a:avLst/>
          </a:prstGeom>
          <a:solidFill>
            <a:srgbClr val="0070C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zh-CN" b="1" dirty="0">
                <a:solidFill>
                  <a:schemeClr val="bg1"/>
                </a:solidFill>
                <a:latin typeface="方正大黑_GBK" pitchFamily="65" charset="-122"/>
                <a:ea typeface="方正大黑_GBK" pitchFamily="65" charset="-122"/>
              </a:rPr>
              <a:t>高等教育两个重要工作会议</a:t>
            </a:r>
            <a:endParaRPr lang="zh-CN" altLang="zh-CN" dirty="0">
              <a:solidFill>
                <a:schemeClr val="bg1"/>
              </a:solidFill>
              <a:latin typeface="方正大黑_GBK" pitchFamily="65" charset="-122"/>
              <a:ea typeface="方正大黑_GBK" pitchFamily="65" charset="-122"/>
            </a:endParaRPr>
          </a:p>
        </p:txBody>
      </p:sp>
    </p:spTree>
    <p:extLst>
      <p:ext uri="{BB962C8B-B14F-4D97-AF65-F5344CB8AC3E}">
        <p14:creationId xmlns:p14="http://schemas.microsoft.com/office/powerpoint/2010/main" val="3639974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700808"/>
            <a:ext cx="7704856"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标题 1"/>
          <p:cNvSpPr txBox="1">
            <a:spLocks/>
          </p:cNvSpPr>
          <p:nvPr/>
        </p:nvSpPr>
        <p:spPr>
          <a:xfrm>
            <a:off x="-27295" y="0"/>
            <a:ext cx="9171295" cy="1080000"/>
          </a:xfrm>
          <a:prstGeom prst="rect">
            <a:avLst/>
          </a:prstGeom>
          <a:solidFill>
            <a:srgbClr val="0070C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b="1" dirty="0">
                <a:solidFill>
                  <a:schemeClr val="bg1"/>
                </a:solidFill>
                <a:latin typeface="方正大黑_GBK" pitchFamily="65" charset="-122"/>
                <a:ea typeface="方正大黑_GBK" pitchFamily="65" charset="-122"/>
              </a:rPr>
              <a:t>4.</a:t>
            </a:r>
            <a:r>
              <a:rPr lang="zh-CN" altLang="zh-CN" b="1" dirty="0">
                <a:solidFill>
                  <a:schemeClr val="bg1"/>
                </a:solidFill>
                <a:latin typeface="方正大黑_GBK" pitchFamily="65" charset="-122"/>
                <a:ea typeface="方正大黑_GBK" pitchFamily="65" charset="-122"/>
              </a:rPr>
              <a:t>服务支持</a:t>
            </a:r>
            <a:endParaRPr lang="en-US" altLang="zh-CN" b="1" dirty="0">
              <a:solidFill>
                <a:schemeClr val="bg1"/>
              </a:solidFill>
              <a:latin typeface="方正大黑_GBK" pitchFamily="65" charset="-122"/>
              <a:ea typeface="方正大黑_GBK" pitchFamily="65" charset="-122"/>
            </a:endParaRPr>
          </a:p>
        </p:txBody>
      </p:sp>
    </p:spTree>
    <p:extLst>
      <p:ext uri="{BB962C8B-B14F-4D97-AF65-F5344CB8AC3E}">
        <p14:creationId xmlns:p14="http://schemas.microsoft.com/office/powerpoint/2010/main" val="16392236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43551" y="1484784"/>
            <a:ext cx="8229600" cy="4525963"/>
          </a:xfrm>
        </p:spPr>
        <p:txBody>
          <a:bodyPr/>
          <a:lstStyle/>
          <a:p>
            <a:r>
              <a:rPr lang="zh-CN" altLang="zh-CN" b="1" dirty="0">
                <a:solidFill>
                  <a:srgbClr val="000066"/>
                </a:solidFill>
                <a:latin typeface="方正大黑_GBK" pitchFamily="65" charset="-122"/>
                <a:ea typeface="方正大黑_GBK" pitchFamily="65" charset="-122"/>
              </a:rPr>
              <a:t>产学合作协同育人项目</a:t>
            </a:r>
            <a:endParaRPr lang="zh-CN" altLang="zh-CN" dirty="0">
              <a:solidFill>
                <a:srgbClr val="000066"/>
              </a:solidFill>
              <a:latin typeface="方正大黑_GBK" pitchFamily="65" charset="-122"/>
              <a:ea typeface="方正大黑_GBK" pitchFamily="65" charset="-122"/>
            </a:endParaRPr>
          </a:p>
          <a:p>
            <a:pPr lvl="0"/>
            <a:r>
              <a:rPr lang="zh-CN" altLang="zh-CN" b="1" dirty="0">
                <a:solidFill>
                  <a:srgbClr val="C00000"/>
                </a:solidFill>
                <a:latin typeface="方正大黑_GBK" pitchFamily="65" charset="-122"/>
                <a:ea typeface="方正大黑_GBK" pitchFamily="65" charset="-122"/>
              </a:rPr>
              <a:t>目标：</a:t>
            </a:r>
            <a:r>
              <a:rPr lang="zh-CN" altLang="zh-CN" b="1" dirty="0">
                <a:solidFill>
                  <a:srgbClr val="000066"/>
                </a:solidFill>
                <a:latin typeface="方正大黑_GBK" pitchFamily="65" charset="-122"/>
                <a:ea typeface="方正大黑_GBK" pitchFamily="65" charset="-122"/>
              </a:rPr>
              <a:t>以产业和技术发展的最新需求推动高校人才培养改革</a:t>
            </a:r>
          </a:p>
          <a:p>
            <a:pPr lvl="0"/>
            <a:r>
              <a:rPr lang="zh-CN" altLang="zh-CN" b="1" dirty="0">
                <a:solidFill>
                  <a:srgbClr val="C00000"/>
                </a:solidFill>
                <a:latin typeface="方正大黑_GBK" pitchFamily="65" charset="-122"/>
                <a:ea typeface="方正大黑_GBK" pitchFamily="65" charset="-122"/>
              </a:rPr>
              <a:t>机制：</a:t>
            </a:r>
            <a:r>
              <a:rPr lang="zh-CN" altLang="zh-CN" b="1" dirty="0">
                <a:solidFill>
                  <a:srgbClr val="000066"/>
                </a:solidFill>
                <a:latin typeface="方正大黑_GBK" pitchFamily="65" charset="-122"/>
                <a:ea typeface="方正大黑_GBK" pitchFamily="65" charset="-122"/>
              </a:rPr>
              <a:t>政府搭台、企业支持、高校对接、共建共享</a:t>
            </a:r>
          </a:p>
          <a:p>
            <a:pPr lvl="0"/>
            <a:r>
              <a:rPr lang="zh-CN" altLang="zh-CN" b="1" dirty="0">
                <a:solidFill>
                  <a:srgbClr val="C00000"/>
                </a:solidFill>
                <a:latin typeface="方正大黑_GBK" pitchFamily="65" charset="-122"/>
                <a:ea typeface="方正大黑_GBK" pitchFamily="65" charset="-122"/>
              </a:rPr>
              <a:t>历程：</a:t>
            </a:r>
            <a:r>
              <a:rPr lang="en-US" altLang="zh-CN" b="1" dirty="0">
                <a:solidFill>
                  <a:srgbClr val="000066"/>
                </a:solidFill>
                <a:latin typeface="方正大黑_GBK" pitchFamily="65" charset="-122"/>
                <a:ea typeface="方正大黑_GBK" pitchFamily="65" charset="-122"/>
              </a:rPr>
              <a:t>2014</a:t>
            </a:r>
            <a:r>
              <a:rPr lang="zh-CN" altLang="zh-CN" b="1" dirty="0">
                <a:solidFill>
                  <a:srgbClr val="000066"/>
                </a:solidFill>
                <a:latin typeface="方正大黑_GBK" pitchFamily="65" charset="-122"/>
                <a:ea typeface="方正大黑_GBK" pitchFamily="65" charset="-122"/>
              </a:rPr>
              <a:t>年启动，每年</a:t>
            </a:r>
            <a:r>
              <a:rPr lang="en-US" altLang="zh-CN" b="1" dirty="0">
                <a:solidFill>
                  <a:srgbClr val="000066"/>
                </a:solidFill>
                <a:latin typeface="方正大黑_GBK" pitchFamily="65" charset="-122"/>
                <a:ea typeface="方正大黑_GBK" pitchFamily="65" charset="-122"/>
              </a:rPr>
              <a:t>2</a:t>
            </a:r>
            <a:r>
              <a:rPr lang="zh-CN" altLang="zh-CN" b="1" dirty="0">
                <a:solidFill>
                  <a:srgbClr val="000066"/>
                </a:solidFill>
                <a:latin typeface="方正大黑_GBK" pitchFamily="65" charset="-122"/>
                <a:ea typeface="方正大黑_GBK" pitchFamily="65" charset="-122"/>
              </a:rPr>
              <a:t>次</a:t>
            </a:r>
          </a:p>
          <a:p>
            <a:r>
              <a:rPr lang="zh-CN" altLang="zh-CN" b="1" dirty="0">
                <a:solidFill>
                  <a:srgbClr val="C00000"/>
                </a:solidFill>
                <a:latin typeface="方正大黑_GBK" pitchFamily="65" charset="-122"/>
                <a:ea typeface="方正大黑_GBK" pitchFamily="65" charset="-122"/>
              </a:rPr>
              <a:t>成效：</a:t>
            </a:r>
            <a:r>
              <a:rPr lang="en-US" altLang="zh-CN" b="1" dirty="0">
                <a:solidFill>
                  <a:srgbClr val="000066"/>
                </a:solidFill>
                <a:latin typeface="方正大黑_GBK" pitchFamily="65" charset="-122"/>
                <a:ea typeface="方正大黑_GBK" pitchFamily="65" charset="-122"/>
              </a:rPr>
              <a:t>2018</a:t>
            </a:r>
            <a:r>
              <a:rPr lang="zh-CN" altLang="zh-CN" b="1" dirty="0">
                <a:solidFill>
                  <a:srgbClr val="000066"/>
                </a:solidFill>
                <a:latin typeface="方正大黑_GBK" pitchFamily="65" charset="-122"/>
                <a:ea typeface="方正大黑_GBK" pitchFamily="65" charset="-122"/>
              </a:rPr>
              <a:t>年上半年有</a:t>
            </a:r>
            <a:r>
              <a:rPr lang="en-US" altLang="zh-CN" b="1" dirty="0">
                <a:solidFill>
                  <a:srgbClr val="000066"/>
                </a:solidFill>
                <a:latin typeface="方正大黑_GBK" pitchFamily="65" charset="-122"/>
                <a:ea typeface="方正大黑_GBK" pitchFamily="65" charset="-122"/>
              </a:rPr>
              <a:t>288</a:t>
            </a:r>
            <a:r>
              <a:rPr lang="zh-CN" altLang="zh-CN" b="1" dirty="0">
                <a:solidFill>
                  <a:srgbClr val="000066"/>
                </a:solidFill>
                <a:latin typeface="方正大黑_GBK" pitchFamily="65" charset="-122"/>
                <a:ea typeface="方正大黑_GBK" pitchFamily="65" charset="-122"/>
              </a:rPr>
              <a:t>家企业提供项目</a:t>
            </a:r>
            <a:r>
              <a:rPr lang="en-US" altLang="zh-CN" b="1" dirty="0">
                <a:solidFill>
                  <a:srgbClr val="000066"/>
                </a:solidFill>
                <a:latin typeface="方正大黑_GBK" pitchFamily="65" charset="-122"/>
                <a:ea typeface="方正大黑_GBK" pitchFamily="65" charset="-122"/>
              </a:rPr>
              <a:t>7377</a:t>
            </a:r>
            <a:r>
              <a:rPr lang="zh-CN" altLang="zh-CN" b="1" dirty="0">
                <a:solidFill>
                  <a:srgbClr val="000066"/>
                </a:solidFill>
                <a:latin typeface="方正大黑_GBK" pitchFamily="65" charset="-122"/>
                <a:ea typeface="方正大黑_GBK" pitchFamily="65" charset="-122"/>
              </a:rPr>
              <a:t>个、经费及软硬件支持</a:t>
            </a:r>
            <a:r>
              <a:rPr lang="en-US" altLang="zh-CN" b="1" dirty="0">
                <a:solidFill>
                  <a:srgbClr val="000066"/>
                </a:solidFill>
                <a:latin typeface="方正大黑_GBK" pitchFamily="65" charset="-122"/>
                <a:ea typeface="方正大黑_GBK" pitchFamily="65" charset="-122"/>
              </a:rPr>
              <a:t>42.79</a:t>
            </a:r>
            <a:r>
              <a:rPr lang="zh-CN" altLang="zh-CN" b="1" dirty="0">
                <a:solidFill>
                  <a:srgbClr val="000066"/>
                </a:solidFill>
                <a:latin typeface="方正大黑_GBK" pitchFamily="65" charset="-122"/>
                <a:ea typeface="方正大黑_GBK" pitchFamily="65" charset="-122"/>
              </a:rPr>
              <a:t>亿</a:t>
            </a:r>
            <a:endParaRPr lang="zh-CN" altLang="en-US" b="1" dirty="0">
              <a:solidFill>
                <a:srgbClr val="000066"/>
              </a:solidFill>
              <a:latin typeface="方正大黑_GBK" pitchFamily="65" charset="-122"/>
              <a:ea typeface="方正大黑_GBK" pitchFamily="65" charset="-122"/>
            </a:endParaRPr>
          </a:p>
        </p:txBody>
      </p:sp>
      <p:sp>
        <p:nvSpPr>
          <p:cNvPr id="4" name="标题 1"/>
          <p:cNvSpPr txBox="1">
            <a:spLocks/>
          </p:cNvSpPr>
          <p:nvPr/>
        </p:nvSpPr>
        <p:spPr>
          <a:xfrm>
            <a:off x="-27296" y="0"/>
            <a:ext cx="9171295" cy="1080000"/>
          </a:xfrm>
          <a:prstGeom prst="rect">
            <a:avLst/>
          </a:prstGeom>
          <a:solidFill>
            <a:srgbClr val="0070C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b="1" dirty="0">
                <a:solidFill>
                  <a:schemeClr val="bg1"/>
                </a:solidFill>
                <a:latin typeface="方正大黑_GBK" pitchFamily="65" charset="-122"/>
                <a:ea typeface="方正大黑_GBK" pitchFamily="65" charset="-122"/>
              </a:rPr>
              <a:t>4.</a:t>
            </a:r>
            <a:r>
              <a:rPr lang="zh-CN" altLang="zh-CN" b="1" dirty="0">
                <a:solidFill>
                  <a:schemeClr val="bg1"/>
                </a:solidFill>
                <a:latin typeface="方正大黑_GBK" pitchFamily="65" charset="-122"/>
                <a:ea typeface="方正大黑_GBK" pitchFamily="65" charset="-122"/>
              </a:rPr>
              <a:t>服务支持</a:t>
            </a:r>
            <a:endParaRPr lang="en-US" altLang="zh-CN" b="1" dirty="0">
              <a:solidFill>
                <a:schemeClr val="bg1"/>
              </a:solidFill>
              <a:latin typeface="方正大黑_GBK" pitchFamily="65" charset="-122"/>
              <a:ea typeface="方正大黑_GBK" pitchFamily="65" charset="-122"/>
            </a:endParaRPr>
          </a:p>
        </p:txBody>
      </p:sp>
    </p:spTree>
    <p:extLst>
      <p:ext uri="{BB962C8B-B14F-4D97-AF65-F5344CB8AC3E}">
        <p14:creationId xmlns:p14="http://schemas.microsoft.com/office/powerpoint/2010/main" val="10427120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1484784"/>
            <a:ext cx="6768752" cy="4978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标题 1"/>
          <p:cNvSpPr txBox="1">
            <a:spLocks/>
          </p:cNvSpPr>
          <p:nvPr/>
        </p:nvSpPr>
        <p:spPr>
          <a:xfrm>
            <a:off x="-27296" y="0"/>
            <a:ext cx="9171295" cy="1080000"/>
          </a:xfrm>
          <a:prstGeom prst="rect">
            <a:avLst/>
          </a:prstGeom>
          <a:solidFill>
            <a:srgbClr val="0070C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b="1" dirty="0">
                <a:solidFill>
                  <a:schemeClr val="bg1"/>
                </a:solidFill>
                <a:latin typeface="方正大黑_GBK" pitchFamily="65" charset="-122"/>
                <a:ea typeface="方正大黑_GBK" pitchFamily="65" charset="-122"/>
              </a:rPr>
              <a:t>4.</a:t>
            </a:r>
            <a:r>
              <a:rPr lang="zh-CN" altLang="zh-CN" b="1" dirty="0">
                <a:solidFill>
                  <a:schemeClr val="bg1"/>
                </a:solidFill>
                <a:latin typeface="方正大黑_GBK" pitchFamily="65" charset="-122"/>
                <a:ea typeface="方正大黑_GBK" pitchFamily="65" charset="-122"/>
              </a:rPr>
              <a:t>服务支持</a:t>
            </a:r>
            <a:endParaRPr lang="en-US" altLang="zh-CN" b="1" dirty="0">
              <a:solidFill>
                <a:schemeClr val="bg1"/>
              </a:solidFill>
              <a:latin typeface="方正大黑_GBK" pitchFamily="65" charset="-122"/>
              <a:ea typeface="方正大黑_GBK" pitchFamily="65" charset="-122"/>
            </a:endParaRPr>
          </a:p>
        </p:txBody>
      </p:sp>
    </p:spTree>
    <p:extLst>
      <p:ext uri="{BB962C8B-B14F-4D97-AF65-F5344CB8AC3E}">
        <p14:creationId xmlns:p14="http://schemas.microsoft.com/office/powerpoint/2010/main" val="18608769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83568" y="1268760"/>
            <a:ext cx="8229600" cy="5289451"/>
          </a:xfrm>
        </p:spPr>
        <p:txBody>
          <a:bodyPr>
            <a:normAutofit fontScale="92500" lnSpcReduction="20000"/>
          </a:bodyPr>
          <a:lstStyle/>
          <a:p>
            <a:pPr lvl="0"/>
            <a:r>
              <a:rPr lang="zh-CN" altLang="zh-CN" sz="3600" b="1" dirty="0" smtClean="0">
                <a:solidFill>
                  <a:srgbClr val="000066"/>
                </a:solidFill>
                <a:latin typeface="方正大黑_GBK" pitchFamily="65" charset="-122"/>
                <a:ea typeface="方正大黑_GBK" pitchFamily="65" charset="-122"/>
              </a:rPr>
              <a:t>国家</a:t>
            </a:r>
            <a:r>
              <a:rPr lang="zh-CN" altLang="zh-CN" sz="3600" b="1" dirty="0">
                <a:solidFill>
                  <a:srgbClr val="000066"/>
                </a:solidFill>
                <a:latin typeface="方正大黑_GBK" pitchFamily="65" charset="-122"/>
                <a:ea typeface="方正大黑_GBK" pitchFamily="65" charset="-122"/>
              </a:rPr>
              <a:t>教学成果奖</a:t>
            </a:r>
          </a:p>
          <a:p>
            <a:pPr lvl="0"/>
            <a:r>
              <a:rPr lang="zh-CN" altLang="zh-CN" sz="3600" b="1" dirty="0">
                <a:solidFill>
                  <a:srgbClr val="000066"/>
                </a:solidFill>
                <a:latin typeface="方正大黑_GBK" pitchFamily="65" charset="-122"/>
                <a:ea typeface="方正大黑_GBK" pitchFamily="65" charset="-122"/>
              </a:rPr>
              <a:t>“六卓越一拔尖计划”</a:t>
            </a:r>
            <a:r>
              <a:rPr lang="en-US" altLang="zh-CN" sz="3600" b="1" dirty="0">
                <a:solidFill>
                  <a:srgbClr val="000066"/>
                </a:solidFill>
                <a:latin typeface="方正大黑_GBK" pitchFamily="65" charset="-122"/>
                <a:ea typeface="方正大黑_GBK" pitchFamily="65" charset="-122"/>
              </a:rPr>
              <a:t>2.0</a:t>
            </a:r>
            <a:endParaRPr lang="zh-CN" altLang="zh-CN" sz="3600" b="1" dirty="0">
              <a:solidFill>
                <a:srgbClr val="000066"/>
              </a:solidFill>
              <a:latin typeface="方正大黑_GBK" pitchFamily="65" charset="-122"/>
              <a:ea typeface="方正大黑_GBK" pitchFamily="65" charset="-122"/>
            </a:endParaRPr>
          </a:p>
          <a:p>
            <a:pPr lvl="0"/>
            <a:r>
              <a:rPr lang="zh-CN" altLang="zh-CN" sz="3600" b="1" dirty="0">
                <a:solidFill>
                  <a:srgbClr val="000066"/>
                </a:solidFill>
                <a:latin typeface="方正大黑_GBK" pitchFamily="65" charset="-122"/>
                <a:ea typeface="方正大黑_GBK" pitchFamily="65" charset="-122"/>
              </a:rPr>
              <a:t>国家级一流专业</a:t>
            </a:r>
          </a:p>
          <a:p>
            <a:pPr lvl="0"/>
            <a:r>
              <a:rPr lang="zh-CN" altLang="zh-CN" sz="3600" b="1" dirty="0">
                <a:solidFill>
                  <a:srgbClr val="000066"/>
                </a:solidFill>
                <a:latin typeface="方正大黑_GBK" pitchFamily="65" charset="-122"/>
                <a:ea typeface="方正大黑_GBK" pitchFamily="65" charset="-122"/>
              </a:rPr>
              <a:t>国家级一流课程</a:t>
            </a:r>
          </a:p>
          <a:p>
            <a:pPr lvl="0"/>
            <a:r>
              <a:rPr lang="zh-CN" altLang="zh-CN" sz="3600" b="1" dirty="0">
                <a:solidFill>
                  <a:srgbClr val="000066"/>
                </a:solidFill>
                <a:latin typeface="方正大黑_GBK" pitchFamily="65" charset="-122"/>
                <a:ea typeface="方正大黑_GBK" pitchFamily="65" charset="-122"/>
              </a:rPr>
              <a:t>国家级在线开放课程</a:t>
            </a:r>
          </a:p>
          <a:p>
            <a:pPr lvl="0"/>
            <a:r>
              <a:rPr lang="zh-CN" altLang="zh-CN" sz="3600" b="1" dirty="0">
                <a:solidFill>
                  <a:srgbClr val="000066"/>
                </a:solidFill>
                <a:latin typeface="方正大黑_GBK" pitchFamily="65" charset="-122"/>
                <a:ea typeface="方正大黑_GBK" pitchFamily="65" charset="-122"/>
              </a:rPr>
              <a:t>国家级虚拟仿真实验教学项目</a:t>
            </a:r>
          </a:p>
          <a:p>
            <a:pPr lvl="0"/>
            <a:r>
              <a:rPr lang="zh-CN" altLang="zh-CN" sz="3600" b="1" dirty="0">
                <a:solidFill>
                  <a:srgbClr val="000066"/>
                </a:solidFill>
                <a:latin typeface="方正大黑_GBK" pitchFamily="65" charset="-122"/>
                <a:ea typeface="方正大黑_GBK" pitchFamily="65" charset="-122"/>
              </a:rPr>
              <a:t>国家级新工科研究与实践项目</a:t>
            </a:r>
          </a:p>
          <a:p>
            <a:pPr lvl="0"/>
            <a:r>
              <a:rPr lang="zh-CN" altLang="zh-CN" sz="3600" b="1" dirty="0">
                <a:solidFill>
                  <a:srgbClr val="000066"/>
                </a:solidFill>
                <a:latin typeface="方正大黑_GBK" pitchFamily="65" charset="-122"/>
                <a:ea typeface="方正大黑_GBK" pitchFamily="65" charset="-122"/>
              </a:rPr>
              <a:t>国家级产学合作协同育人项目</a:t>
            </a:r>
          </a:p>
          <a:p>
            <a:pPr lvl="0"/>
            <a:r>
              <a:rPr lang="zh-CN" altLang="zh-CN" sz="3600" b="1" dirty="0" smtClean="0">
                <a:solidFill>
                  <a:srgbClr val="000066"/>
                </a:solidFill>
                <a:latin typeface="方正大黑_GBK" pitchFamily="65" charset="-122"/>
                <a:ea typeface="方正大黑_GBK" pitchFamily="65" charset="-122"/>
              </a:rPr>
              <a:t>中国</a:t>
            </a:r>
            <a:r>
              <a:rPr lang="zh-CN" altLang="zh-CN" sz="3600" b="1" dirty="0">
                <a:solidFill>
                  <a:srgbClr val="000066"/>
                </a:solidFill>
                <a:latin typeface="方正大黑_GBK" pitchFamily="65" charset="-122"/>
                <a:ea typeface="方正大黑_GBK" pitchFamily="65" charset="-122"/>
              </a:rPr>
              <a:t>“互联网</a:t>
            </a:r>
            <a:r>
              <a:rPr lang="en-US" altLang="zh-CN" sz="3600" b="1" dirty="0">
                <a:solidFill>
                  <a:srgbClr val="000066"/>
                </a:solidFill>
                <a:latin typeface="方正大黑_GBK" pitchFamily="65" charset="-122"/>
                <a:ea typeface="方正大黑_GBK" pitchFamily="65" charset="-122"/>
              </a:rPr>
              <a:t>+</a:t>
            </a:r>
            <a:r>
              <a:rPr lang="zh-CN" altLang="zh-CN" sz="3600" b="1" dirty="0">
                <a:solidFill>
                  <a:srgbClr val="000066"/>
                </a:solidFill>
                <a:latin typeface="方正大黑_GBK" pitchFamily="65" charset="-122"/>
                <a:ea typeface="方正大黑_GBK" pitchFamily="65" charset="-122"/>
              </a:rPr>
              <a:t>”大学生创新创业大赛等</a:t>
            </a:r>
          </a:p>
          <a:p>
            <a:pPr marL="0" indent="0" algn="ctr">
              <a:buNone/>
            </a:pPr>
            <a:r>
              <a:rPr lang="zh-CN" altLang="zh-CN" sz="3600" b="1" dirty="0">
                <a:solidFill>
                  <a:srgbClr val="C00000"/>
                </a:solidFill>
                <a:latin typeface="方正大黑_GBK" pitchFamily="65" charset="-122"/>
                <a:ea typeface="方正大黑_GBK" pitchFamily="65" charset="-122"/>
              </a:rPr>
              <a:t>地方应用型大学一个都不能少！</a:t>
            </a:r>
            <a:endParaRPr lang="zh-CN" altLang="zh-CN" sz="3600" dirty="0">
              <a:solidFill>
                <a:srgbClr val="C00000"/>
              </a:solidFill>
              <a:latin typeface="方正大黑_GBK" pitchFamily="65" charset="-122"/>
              <a:ea typeface="方正大黑_GBK" pitchFamily="65" charset="-122"/>
            </a:endParaRPr>
          </a:p>
          <a:p>
            <a:endParaRPr lang="zh-CN" altLang="en-US" dirty="0"/>
          </a:p>
        </p:txBody>
      </p:sp>
      <p:sp>
        <p:nvSpPr>
          <p:cNvPr id="4" name="标题 1"/>
          <p:cNvSpPr txBox="1">
            <a:spLocks/>
          </p:cNvSpPr>
          <p:nvPr/>
        </p:nvSpPr>
        <p:spPr>
          <a:xfrm>
            <a:off x="-27297" y="0"/>
            <a:ext cx="9171295" cy="1080000"/>
          </a:xfrm>
          <a:prstGeom prst="rect">
            <a:avLst/>
          </a:prstGeom>
          <a:solidFill>
            <a:srgbClr val="0070C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b="1" dirty="0" smtClean="0">
                <a:solidFill>
                  <a:schemeClr val="bg1"/>
                </a:solidFill>
                <a:latin typeface="方正大黑_GBK" pitchFamily="65" charset="-122"/>
                <a:ea typeface="方正大黑_GBK" pitchFamily="65" charset="-122"/>
              </a:rPr>
              <a:t>5.</a:t>
            </a:r>
            <a:r>
              <a:rPr lang="zh-CN" altLang="zh-CN" b="1" dirty="0" smtClean="0">
                <a:solidFill>
                  <a:schemeClr val="bg1"/>
                </a:solidFill>
                <a:latin typeface="方正大黑_GBK" pitchFamily="65" charset="-122"/>
                <a:ea typeface="方正大黑_GBK" pitchFamily="65" charset="-122"/>
              </a:rPr>
              <a:t>项目</a:t>
            </a:r>
            <a:r>
              <a:rPr lang="zh-CN" altLang="zh-CN" b="1" dirty="0">
                <a:solidFill>
                  <a:schemeClr val="bg1"/>
                </a:solidFill>
                <a:latin typeface="方正大黑_GBK" pitchFamily="65" charset="-122"/>
                <a:ea typeface="方正大黑_GBK" pitchFamily="65" charset="-122"/>
              </a:rPr>
              <a:t>支持</a:t>
            </a:r>
            <a:endParaRPr lang="en-US" altLang="zh-CN" b="1" dirty="0">
              <a:solidFill>
                <a:schemeClr val="bg1"/>
              </a:solidFill>
              <a:latin typeface="方正大黑_GBK" pitchFamily="65" charset="-122"/>
              <a:ea typeface="方正大黑_GBK" pitchFamily="65" charset="-122"/>
            </a:endParaRPr>
          </a:p>
        </p:txBody>
      </p:sp>
    </p:spTree>
    <p:extLst>
      <p:ext uri="{BB962C8B-B14F-4D97-AF65-F5344CB8AC3E}">
        <p14:creationId xmlns:p14="http://schemas.microsoft.com/office/powerpoint/2010/main" val="397456005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fontScale="85000" lnSpcReduction="10000"/>
          </a:bodyPr>
          <a:lstStyle/>
          <a:p>
            <a:r>
              <a:rPr lang="en-US" altLang="zh-CN" b="1" dirty="0">
                <a:solidFill>
                  <a:srgbClr val="000066"/>
                </a:solidFill>
                <a:latin typeface="方正大黑_GBK" pitchFamily="65" charset="-122"/>
                <a:ea typeface="方正大黑_GBK" pitchFamily="65" charset="-122"/>
              </a:rPr>
              <a:t>1.</a:t>
            </a:r>
            <a:r>
              <a:rPr lang="zh-CN" altLang="zh-CN" b="1" dirty="0">
                <a:solidFill>
                  <a:srgbClr val="000066"/>
                </a:solidFill>
                <a:latin typeface="方正大黑_GBK" pitchFamily="65" charset="-122"/>
                <a:ea typeface="方正大黑_GBK" pitchFamily="65" charset="-122"/>
              </a:rPr>
              <a:t>案例一：上海工程技术大学</a:t>
            </a:r>
            <a:endParaRPr lang="zh-CN" altLang="zh-CN" dirty="0">
              <a:solidFill>
                <a:srgbClr val="000066"/>
              </a:solidFill>
              <a:latin typeface="方正大黑_GBK" pitchFamily="65" charset="-122"/>
              <a:ea typeface="方正大黑_GBK" pitchFamily="65" charset="-122"/>
            </a:endParaRPr>
          </a:p>
          <a:p>
            <a:r>
              <a:rPr lang="zh-CN" altLang="zh-CN" b="1" dirty="0">
                <a:solidFill>
                  <a:srgbClr val="000066"/>
                </a:solidFill>
                <a:latin typeface="方正大黑_GBK" pitchFamily="65" charset="-122"/>
                <a:ea typeface="方正大黑_GBK" pitchFamily="65" charset="-122"/>
              </a:rPr>
              <a:t>（</a:t>
            </a:r>
            <a:r>
              <a:rPr lang="en-US" altLang="zh-CN" b="1" dirty="0">
                <a:solidFill>
                  <a:srgbClr val="000066"/>
                </a:solidFill>
                <a:latin typeface="方正大黑_GBK" pitchFamily="65" charset="-122"/>
                <a:ea typeface="方正大黑_GBK" pitchFamily="65" charset="-122"/>
              </a:rPr>
              <a:t>1</a:t>
            </a:r>
            <a:r>
              <a:rPr lang="zh-CN" altLang="zh-CN" b="1" dirty="0">
                <a:solidFill>
                  <a:srgbClr val="000066"/>
                </a:solidFill>
                <a:latin typeface="方正大黑_GBK" pitchFamily="65" charset="-122"/>
                <a:ea typeface="方正大黑_GBK" pitchFamily="65" charset="-122"/>
              </a:rPr>
              <a:t>）办学宗旨：坚持依托上海现代产业，主动服务经济社会发展</a:t>
            </a:r>
          </a:p>
          <a:p>
            <a:r>
              <a:rPr lang="zh-CN" altLang="zh-CN" b="1" dirty="0">
                <a:solidFill>
                  <a:srgbClr val="000066"/>
                </a:solidFill>
                <a:latin typeface="方正大黑_GBK" pitchFamily="65" charset="-122"/>
                <a:ea typeface="方正大黑_GBK" pitchFamily="65" charset="-122"/>
              </a:rPr>
              <a:t>（</a:t>
            </a:r>
            <a:r>
              <a:rPr lang="en-US" altLang="zh-CN" b="1" dirty="0">
                <a:solidFill>
                  <a:srgbClr val="000066"/>
                </a:solidFill>
                <a:latin typeface="方正大黑_GBK" pitchFamily="65" charset="-122"/>
                <a:ea typeface="方正大黑_GBK" pitchFamily="65" charset="-122"/>
              </a:rPr>
              <a:t>2</a:t>
            </a:r>
            <a:r>
              <a:rPr lang="zh-CN" altLang="zh-CN" b="1" dirty="0">
                <a:solidFill>
                  <a:srgbClr val="000066"/>
                </a:solidFill>
                <a:latin typeface="方正大黑_GBK" pitchFamily="65" charset="-122"/>
                <a:ea typeface="方正大黑_GBK" pitchFamily="65" charset="-122"/>
              </a:rPr>
              <a:t>）办学特色：</a:t>
            </a:r>
            <a:r>
              <a:rPr lang="zh-CN" altLang="zh-CN" b="1" dirty="0">
                <a:solidFill>
                  <a:srgbClr val="C00000"/>
                </a:solidFill>
                <a:latin typeface="方正大黑_GBK" pitchFamily="65" charset="-122"/>
                <a:ea typeface="方正大黑_GBK" pitchFamily="65" charset="-122"/>
              </a:rPr>
              <a:t>应产业而生、因产业而长、随产业而兴</a:t>
            </a:r>
          </a:p>
          <a:p>
            <a:r>
              <a:rPr lang="zh-CN" altLang="zh-CN" b="1" dirty="0">
                <a:solidFill>
                  <a:srgbClr val="000066"/>
                </a:solidFill>
                <a:latin typeface="方正大黑_GBK" pitchFamily="65" charset="-122"/>
                <a:ea typeface="方正大黑_GBK" pitchFamily="65" charset="-122"/>
              </a:rPr>
              <a:t>（</a:t>
            </a:r>
            <a:r>
              <a:rPr lang="en-US" altLang="zh-CN" b="1" dirty="0">
                <a:solidFill>
                  <a:srgbClr val="000066"/>
                </a:solidFill>
                <a:latin typeface="方正大黑_GBK" pitchFamily="65" charset="-122"/>
                <a:ea typeface="方正大黑_GBK" pitchFamily="65" charset="-122"/>
              </a:rPr>
              <a:t>3</a:t>
            </a:r>
            <a:r>
              <a:rPr lang="zh-CN" altLang="zh-CN" b="1" dirty="0">
                <a:solidFill>
                  <a:srgbClr val="000066"/>
                </a:solidFill>
                <a:latin typeface="方正大黑_GBK" pitchFamily="65" charset="-122"/>
                <a:ea typeface="方正大黑_GBK" pitchFamily="65" charset="-122"/>
              </a:rPr>
              <a:t>）“卓越工程师教育培养计划”首批试点高校</a:t>
            </a:r>
          </a:p>
          <a:p>
            <a:r>
              <a:rPr lang="zh-CN" altLang="zh-CN" b="1" dirty="0">
                <a:solidFill>
                  <a:srgbClr val="000066"/>
                </a:solidFill>
                <a:latin typeface="方正大黑_GBK" pitchFamily="65" charset="-122"/>
                <a:ea typeface="方正大黑_GBK" pitchFamily="65" charset="-122"/>
              </a:rPr>
              <a:t>（</a:t>
            </a:r>
            <a:r>
              <a:rPr lang="en-US" altLang="zh-CN" b="1" dirty="0">
                <a:solidFill>
                  <a:srgbClr val="000066"/>
                </a:solidFill>
                <a:latin typeface="方正大黑_GBK" pitchFamily="65" charset="-122"/>
                <a:ea typeface="方正大黑_GBK" pitchFamily="65" charset="-122"/>
              </a:rPr>
              <a:t>4</a:t>
            </a:r>
            <a:r>
              <a:rPr lang="zh-CN" altLang="zh-CN" b="1" dirty="0">
                <a:solidFill>
                  <a:srgbClr val="000066"/>
                </a:solidFill>
                <a:latin typeface="方正大黑_GBK" pitchFamily="65" charset="-122"/>
                <a:ea typeface="方正大黑_GBK" pitchFamily="65" charset="-122"/>
              </a:rPr>
              <a:t>）全国地方高校新工科研究与实践牵头单位</a:t>
            </a:r>
          </a:p>
          <a:p>
            <a:r>
              <a:rPr lang="zh-CN" altLang="zh-CN" b="1" dirty="0">
                <a:solidFill>
                  <a:srgbClr val="000066"/>
                </a:solidFill>
                <a:latin typeface="方正大黑_GBK" pitchFamily="65" charset="-122"/>
                <a:ea typeface="方正大黑_GBK" pitchFamily="65" charset="-122"/>
              </a:rPr>
              <a:t>（</a:t>
            </a:r>
            <a:r>
              <a:rPr lang="en-US" altLang="zh-CN" b="1" dirty="0">
                <a:solidFill>
                  <a:srgbClr val="000066"/>
                </a:solidFill>
                <a:latin typeface="方正大黑_GBK" pitchFamily="65" charset="-122"/>
                <a:ea typeface="方正大黑_GBK" pitchFamily="65" charset="-122"/>
              </a:rPr>
              <a:t>5</a:t>
            </a:r>
            <a:r>
              <a:rPr lang="zh-CN" altLang="zh-CN" b="1" dirty="0">
                <a:solidFill>
                  <a:srgbClr val="000066"/>
                </a:solidFill>
                <a:latin typeface="方正大黑_GBK" pitchFamily="65" charset="-122"/>
                <a:ea typeface="方正大黑_GBK" pitchFamily="65" charset="-122"/>
              </a:rPr>
              <a:t>）全国首家“全国产学研合作教育示范基地”</a:t>
            </a:r>
          </a:p>
          <a:p>
            <a:r>
              <a:rPr lang="zh-CN" altLang="zh-CN" b="1" dirty="0">
                <a:solidFill>
                  <a:srgbClr val="000066"/>
                </a:solidFill>
                <a:latin typeface="方正大黑_GBK" pitchFamily="65" charset="-122"/>
                <a:ea typeface="方正大黑_GBK" pitchFamily="65" charset="-122"/>
              </a:rPr>
              <a:t>（</a:t>
            </a:r>
            <a:r>
              <a:rPr lang="en-US" altLang="zh-CN" b="1" dirty="0">
                <a:solidFill>
                  <a:srgbClr val="000066"/>
                </a:solidFill>
                <a:latin typeface="方正大黑_GBK" pitchFamily="65" charset="-122"/>
                <a:ea typeface="方正大黑_GBK" pitchFamily="65" charset="-122"/>
              </a:rPr>
              <a:t>6</a:t>
            </a:r>
            <a:r>
              <a:rPr lang="zh-CN" altLang="zh-CN" b="1" dirty="0">
                <a:solidFill>
                  <a:srgbClr val="000066"/>
                </a:solidFill>
                <a:latin typeface="方正大黑_GBK" pitchFamily="65" charset="-122"/>
                <a:ea typeface="方正大黑_GBK" pitchFamily="65" charset="-122"/>
              </a:rPr>
              <a:t>）连续两届获“国家高等教育教学成果奖”</a:t>
            </a:r>
            <a:endParaRPr lang="zh-CN" altLang="en-US" b="1" dirty="0">
              <a:solidFill>
                <a:srgbClr val="000066"/>
              </a:solidFill>
              <a:latin typeface="方正大黑_GBK" pitchFamily="65" charset="-122"/>
              <a:ea typeface="方正大黑_GBK" pitchFamily="65" charset="-122"/>
            </a:endParaRPr>
          </a:p>
        </p:txBody>
      </p:sp>
      <p:sp>
        <p:nvSpPr>
          <p:cNvPr id="4" name="标题 1"/>
          <p:cNvSpPr txBox="1">
            <a:spLocks/>
          </p:cNvSpPr>
          <p:nvPr/>
        </p:nvSpPr>
        <p:spPr>
          <a:xfrm>
            <a:off x="0" y="0"/>
            <a:ext cx="9171295" cy="1080000"/>
          </a:xfrm>
          <a:prstGeom prst="rect">
            <a:avLst/>
          </a:prstGeom>
          <a:solidFill>
            <a:srgbClr val="0070C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zh-CN" b="1" dirty="0">
                <a:solidFill>
                  <a:schemeClr val="bg1"/>
                </a:solidFill>
                <a:latin typeface="方正大黑_GBK" pitchFamily="65" charset="-122"/>
                <a:ea typeface="方正大黑_GBK" pitchFamily="65" charset="-122"/>
              </a:rPr>
              <a:t>争当标杆省，创建样板校</a:t>
            </a:r>
            <a:endParaRPr lang="en-US" altLang="zh-CN" b="1" dirty="0">
              <a:solidFill>
                <a:schemeClr val="bg1"/>
              </a:solidFill>
              <a:latin typeface="方正大黑_GBK" pitchFamily="65" charset="-122"/>
              <a:ea typeface="方正大黑_GBK" pitchFamily="65" charset="-122"/>
            </a:endParaRPr>
          </a:p>
        </p:txBody>
      </p:sp>
    </p:spTree>
    <p:extLst>
      <p:ext uri="{BB962C8B-B14F-4D97-AF65-F5344CB8AC3E}">
        <p14:creationId xmlns:p14="http://schemas.microsoft.com/office/powerpoint/2010/main" val="23807562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70847" y="1484784"/>
            <a:ext cx="8229600" cy="4785395"/>
          </a:xfrm>
        </p:spPr>
        <p:txBody>
          <a:bodyPr>
            <a:normAutofit fontScale="92500"/>
          </a:bodyPr>
          <a:lstStyle/>
          <a:p>
            <a:r>
              <a:rPr lang="en-US" altLang="zh-CN" b="1" dirty="0">
                <a:solidFill>
                  <a:srgbClr val="000066"/>
                </a:solidFill>
                <a:latin typeface="方正大黑_GBK" pitchFamily="65" charset="-122"/>
                <a:ea typeface="方正大黑_GBK" pitchFamily="65" charset="-122"/>
              </a:rPr>
              <a:t>2.</a:t>
            </a:r>
            <a:r>
              <a:rPr lang="zh-CN" altLang="zh-CN" b="1" dirty="0">
                <a:solidFill>
                  <a:srgbClr val="000066"/>
                </a:solidFill>
                <a:latin typeface="方正大黑_GBK" pitchFamily="65" charset="-122"/>
                <a:ea typeface="方正大黑_GBK" pitchFamily="65" charset="-122"/>
              </a:rPr>
              <a:t>案例二：合肥学院</a:t>
            </a:r>
            <a:endParaRPr lang="zh-CN" altLang="zh-CN" dirty="0">
              <a:solidFill>
                <a:srgbClr val="000066"/>
              </a:solidFill>
              <a:latin typeface="方正大黑_GBK" pitchFamily="65" charset="-122"/>
              <a:ea typeface="方正大黑_GBK" pitchFamily="65" charset="-122"/>
            </a:endParaRPr>
          </a:p>
          <a:p>
            <a:r>
              <a:rPr lang="zh-CN" altLang="zh-CN" sz="3000" b="1" dirty="0">
                <a:solidFill>
                  <a:srgbClr val="000066"/>
                </a:solidFill>
                <a:latin typeface="方正大黑_GBK" pitchFamily="65" charset="-122"/>
                <a:ea typeface="方正大黑_GBK" pitchFamily="65" charset="-122"/>
              </a:rPr>
              <a:t>（</a:t>
            </a:r>
            <a:r>
              <a:rPr lang="en-US" altLang="zh-CN" sz="3000" b="1" dirty="0">
                <a:solidFill>
                  <a:srgbClr val="000066"/>
                </a:solidFill>
                <a:latin typeface="方正大黑_GBK" pitchFamily="65" charset="-122"/>
                <a:ea typeface="方正大黑_GBK" pitchFamily="65" charset="-122"/>
              </a:rPr>
              <a:t>1</a:t>
            </a:r>
            <a:r>
              <a:rPr lang="zh-CN" altLang="zh-CN" sz="3000" b="1" dirty="0">
                <a:solidFill>
                  <a:srgbClr val="000066"/>
                </a:solidFill>
                <a:latin typeface="方正大黑_GBK" pitchFamily="65" charset="-122"/>
                <a:ea typeface="方正大黑_GBK" pitchFamily="65" charset="-122"/>
              </a:rPr>
              <a:t>）办学定位：地方性、应用型、国际化</a:t>
            </a:r>
          </a:p>
          <a:p>
            <a:r>
              <a:rPr lang="zh-CN" altLang="zh-CN" sz="3000" b="1" dirty="0">
                <a:solidFill>
                  <a:srgbClr val="000066"/>
                </a:solidFill>
                <a:latin typeface="方正大黑_GBK" pitchFamily="65" charset="-122"/>
                <a:ea typeface="方正大黑_GBK" pitchFamily="65" charset="-122"/>
              </a:rPr>
              <a:t>（</a:t>
            </a:r>
            <a:r>
              <a:rPr lang="en-US" altLang="zh-CN" sz="3000" b="1" dirty="0">
                <a:solidFill>
                  <a:srgbClr val="000066"/>
                </a:solidFill>
                <a:latin typeface="方正大黑_GBK" pitchFamily="65" charset="-122"/>
                <a:ea typeface="方正大黑_GBK" pitchFamily="65" charset="-122"/>
              </a:rPr>
              <a:t>2</a:t>
            </a:r>
            <a:r>
              <a:rPr lang="zh-CN" altLang="zh-CN" sz="3000" b="1" dirty="0">
                <a:solidFill>
                  <a:srgbClr val="000066"/>
                </a:solidFill>
                <a:latin typeface="方正大黑_GBK" pitchFamily="65" charset="-122"/>
                <a:ea typeface="方正大黑_GBK" pitchFamily="65" charset="-122"/>
              </a:rPr>
              <a:t>）办学特色：</a:t>
            </a:r>
            <a:r>
              <a:rPr lang="zh-CN" altLang="zh-CN" sz="3000" b="1" dirty="0">
                <a:solidFill>
                  <a:srgbClr val="C00000"/>
                </a:solidFill>
                <a:latin typeface="方正大黑_GBK" pitchFamily="65" charset="-122"/>
                <a:ea typeface="方正大黑_GBK" pitchFamily="65" charset="-122"/>
              </a:rPr>
              <a:t>改革中诞生、开放中成长、创新中发展</a:t>
            </a:r>
          </a:p>
          <a:p>
            <a:r>
              <a:rPr lang="zh-CN" altLang="zh-CN" sz="3000" b="1" dirty="0">
                <a:solidFill>
                  <a:srgbClr val="000066"/>
                </a:solidFill>
                <a:latin typeface="方正大黑_GBK" pitchFamily="65" charset="-122"/>
                <a:ea typeface="方正大黑_GBK" pitchFamily="65" charset="-122"/>
              </a:rPr>
              <a:t>（</a:t>
            </a:r>
            <a:r>
              <a:rPr lang="en-US" altLang="zh-CN" sz="3000" b="1" dirty="0">
                <a:solidFill>
                  <a:srgbClr val="000066"/>
                </a:solidFill>
                <a:latin typeface="方正大黑_GBK" pitchFamily="65" charset="-122"/>
                <a:ea typeface="方正大黑_GBK" pitchFamily="65" charset="-122"/>
              </a:rPr>
              <a:t>3</a:t>
            </a:r>
            <a:r>
              <a:rPr lang="zh-CN" altLang="zh-CN" sz="3000" b="1" dirty="0">
                <a:solidFill>
                  <a:srgbClr val="000066"/>
                </a:solidFill>
                <a:latin typeface="方正大黑_GBK" pitchFamily="65" charset="-122"/>
                <a:ea typeface="方正大黑_GBK" pitchFamily="65" charset="-122"/>
              </a:rPr>
              <a:t>）“卓越工程师教育培养计划”首批试点高校</a:t>
            </a:r>
          </a:p>
          <a:p>
            <a:r>
              <a:rPr lang="zh-CN" altLang="zh-CN" sz="3000" b="1" dirty="0">
                <a:solidFill>
                  <a:srgbClr val="000066"/>
                </a:solidFill>
                <a:latin typeface="方正大黑_GBK" pitchFamily="65" charset="-122"/>
                <a:ea typeface="方正大黑_GBK" pitchFamily="65" charset="-122"/>
              </a:rPr>
              <a:t>（</a:t>
            </a:r>
            <a:r>
              <a:rPr lang="en-US" altLang="zh-CN" sz="3000" b="1" dirty="0">
                <a:solidFill>
                  <a:srgbClr val="000066"/>
                </a:solidFill>
                <a:latin typeface="方正大黑_GBK" pitchFamily="65" charset="-122"/>
                <a:ea typeface="方正大黑_GBK" pitchFamily="65" charset="-122"/>
              </a:rPr>
              <a:t>4</a:t>
            </a:r>
            <a:r>
              <a:rPr lang="zh-CN" altLang="zh-CN" sz="3000" b="1" dirty="0">
                <a:solidFill>
                  <a:srgbClr val="000066"/>
                </a:solidFill>
                <a:latin typeface="方正大黑_GBK" pitchFamily="65" charset="-122"/>
                <a:ea typeface="方正大黑_GBK" pitchFamily="65" charset="-122"/>
              </a:rPr>
              <a:t>）全国应用型本科高校专门委员会副主席单位</a:t>
            </a:r>
          </a:p>
          <a:p>
            <a:r>
              <a:rPr lang="zh-CN" altLang="zh-CN" sz="3000" b="1" dirty="0">
                <a:solidFill>
                  <a:srgbClr val="000066"/>
                </a:solidFill>
                <a:latin typeface="方正大黑_GBK" pitchFamily="65" charset="-122"/>
                <a:ea typeface="方正大黑_GBK" pitchFamily="65" charset="-122"/>
              </a:rPr>
              <a:t>（</a:t>
            </a:r>
            <a:r>
              <a:rPr lang="en-US" altLang="zh-CN" sz="3000" b="1" dirty="0">
                <a:solidFill>
                  <a:srgbClr val="000066"/>
                </a:solidFill>
                <a:latin typeface="方正大黑_GBK" pitchFamily="65" charset="-122"/>
                <a:ea typeface="方正大黑_GBK" pitchFamily="65" charset="-122"/>
              </a:rPr>
              <a:t>5</a:t>
            </a:r>
            <a:r>
              <a:rPr lang="zh-CN" altLang="zh-CN" sz="3000" b="1" dirty="0">
                <a:solidFill>
                  <a:srgbClr val="000066"/>
                </a:solidFill>
                <a:latin typeface="方正大黑_GBK" pitchFamily="65" charset="-122"/>
                <a:ea typeface="方正大黑_GBK" pitchFamily="65" charset="-122"/>
              </a:rPr>
              <a:t>）中德教育合作示范基地</a:t>
            </a:r>
          </a:p>
          <a:p>
            <a:r>
              <a:rPr lang="zh-CN" altLang="zh-CN" sz="3000" b="1" dirty="0">
                <a:solidFill>
                  <a:srgbClr val="000066"/>
                </a:solidFill>
                <a:latin typeface="方正大黑_GBK" pitchFamily="65" charset="-122"/>
                <a:ea typeface="方正大黑_GBK" pitchFamily="65" charset="-122"/>
              </a:rPr>
              <a:t>（</a:t>
            </a:r>
            <a:r>
              <a:rPr lang="en-US" altLang="zh-CN" sz="3000" b="1" dirty="0">
                <a:solidFill>
                  <a:srgbClr val="000066"/>
                </a:solidFill>
                <a:latin typeface="方正大黑_GBK" pitchFamily="65" charset="-122"/>
                <a:ea typeface="方正大黑_GBK" pitchFamily="65" charset="-122"/>
              </a:rPr>
              <a:t>6</a:t>
            </a:r>
            <a:r>
              <a:rPr lang="zh-CN" altLang="zh-CN" sz="3000" b="1" dirty="0">
                <a:solidFill>
                  <a:srgbClr val="000066"/>
                </a:solidFill>
                <a:latin typeface="方正大黑_GBK" pitchFamily="65" charset="-122"/>
                <a:ea typeface="方正大黑_GBK" pitchFamily="65" charset="-122"/>
              </a:rPr>
              <a:t>）连续两届获“国家高等教育教学成果一等奖”</a:t>
            </a:r>
            <a:endParaRPr lang="zh-CN" altLang="en-US" sz="3000" b="1" dirty="0">
              <a:solidFill>
                <a:srgbClr val="000066"/>
              </a:solidFill>
              <a:latin typeface="方正大黑_GBK" pitchFamily="65" charset="-122"/>
              <a:ea typeface="方正大黑_GBK" pitchFamily="65" charset="-122"/>
            </a:endParaRPr>
          </a:p>
        </p:txBody>
      </p:sp>
      <p:sp>
        <p:nvSpPr>
          <p:cNvPr id="4" name="标题 1"/>
          <p:cNvSpPr txBox="1">
            <a:spLocks/>
          </p:cNvSpPr>
          <p:nvPr/>
        </p:nvSpPr>
        <p:spPr>
          <a:xfrm>
            <a:off x="0" y="0"/>
            <a:ext cx="9171295" cy="1080000"/>
          </a:xfrm>
          <a:prstGeom prst="rect">
            <a:avLst/>
          </a:prstGeom>
          <a:solidFill>
            <a:srgbClr val="0070C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zh-CN" b="1" dirty="0">
                <a:solidFill>
                  <a:schemeClr val="bg1"/>
                </a:solidFill>
                <a:latin typeface="方正大黑_GBK" pitchFamily="65" charset="-122"/>
                <a:ea typeface="方正大黑_GBK" pitchFamily="65" charset="-122"/>
              </a:rPr>
              <a:t>争当标杆省，创建样板校</a:t>
            </a:r>
            <a:endParaRPr lang="en-US" altLang="zh-CN" b="1" dirty="0">
              <a:solidFill>
                <a:schemeClr val="bg1"/>
              </a:solidFill>
              <a:latin typeface="方正大黑_GBK" pitchFamily="65" charset="-122"/>
              <a:ea typeface="方正大黑_GBK" pitchFamily="65" charset="-122"/>
            </a:endParaRPr>
          </a:p>
        </p:txBody>
      </p:sp>
    </p:spTree>
    <p:extLst>
      <p:ext uri="{BB962C8B-B14F-4D97-AF65-F5344CB8AC3E}">
        <p14:creationId xmlns:p14="http://schemas.microsoft.com/office/powerpoint/2010/main" val="11573518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1484784"/>
            <a:ext cx="8229600" cy="4525963"/>
          </a:xfrm>
        </p:spPr>
        <p:txBody>
          <a:bodyPr/>
          <a:lstStyle/>
          <a:p>
            <a:pPr marL="0" indent="0">
              <a:buNone/>
            </a:pPr>
            <a:endParaRPr lang="zh-CN" altLang="zh-CN" sz="3600" dirty="0">
              <a:solidFill>
                <a:srgbClr val="000066"/>
              </a:solidFill>
              <a:latin typeface="方正大黑_GBK" pitchFamily="65" charset="-122"/>
              <a:ea typeface="方正大黑_GBK" pitchFamily="65" charset="-122"/>
            </a:endParaRPr>
          </a:p>
          <a:p>
            <a:pPr marL="0" indent="0" algn="ctr">
              <a:buNone/>
            </a:pPr>
            <a:r>
              <a:rPr lang="zh-CN" altLang="zh-CN" b="1" dirty="0">
                <a:solidFill>
                  <a:srgbClr val="FF0000"/>
                </a:solidFill>
                <a:latin typeface="方正大黑_GBK" pitchFamily="65" charset="-122"/>
                <a:ea typeface="方正大黑_GBK" pitchFamily="65" charset="-122"/>
              </a:rPr>
              <a:t>越是民族的，越是世界的！</a:t>
            </a:r>
          </a:p>
          <a:p>
            <a:pPr marL="0" indent="0" algn="ctr">
              <a:buNone/>
            </a:pPr>
            <a:r>
              <a:rPr lang="zh-CN" altLang="zh-CN" b="1" dirty="0">
                <a:solidFill>
                  <a:srgbClr val="FF0000"/>
                </a:solidFill>
                <a:latin typeface="方正大黑_GBK" pitchFamily="65" charset="-122"/>
                <a:ea typeface="方正大黑_GBK" pitchFamily="65" charset="-122"/>
              </a:rPr>
              <a:t>越是区域的，越是中国的</a:t>
            </a:r>
            <a:r>
              <a:rPr lang="zh-CN" altLang="zh-CN" b="1" dirty="0" smtClean="0">
                <a:solidFill>
                  <a:srgbClr val="FF0000"/>
                </a:solidFill>
                <a:latin typeface="方正大黑_GBK" pitchFamily="65" charset="-122"/>
                <a:ea typeface="方正大黑_GBK" pitchFamily="65" charset="-122"/>
              </a:rPr>
              <a:t>！</a:t>
            </a:r>
            <a:endParaRPr lang="en-US" altLang="zh-CN" b="1" dirty="0" smtClean="0">
              <a:solidFill>
                <a:srgbClr val="FF0000"/>
              </a:solidFill>
              <a:latin typeface="方正大黑_GBK" pitchFamily="65" charset="-122"/>
              <a:ea typeface="方正大黑_GBK" pitchFamily="65" charset="-122"/>
            </a:endParaRPr>
          </a:p>
          <a:p>
            <a:pPr marL="0" indent="0" algn="ctr">
              <a:buNone/>
            </a:pPr>
            <a:endParaRPr lang="zh-CN" altLang="zh-CN" b="1" dirty="0">
              <a:solidFill>
                <a:srgbClr val="FF0000"/>
              </a:solidFill>
              <a:latin typeface="方正大黑_GBK" pitchFamily="65" charset="-122"/>
              <a:ea typeface="方正大黑_GBK" pitchFamily="65" charset="-122"/>
            </a:endParaRPr>
          </a:p>
          <a:p>
            <a:pPr marL="0" indent="0" algn="ctr">
              <a:buNone/>
            </a:pPr>
            <a:r>
              <a:rPr lang="zh-CN" altLang="zh-CN" b="1" dirty="0">
                <a:solidFill>
                  <a:srgbClr val="FF0000"/>
                </a:solidFill>
                <a:latin typeface="方正大黑_GBK" pitchFamily="65" charset="-122"/>
                <a:ea typeface="方正大黑_GBK" pitchFamily="65" charset="-122"/>
              </a:rPr>
              <a:t>世界在变，中国在变，大学在变！</a:t>
            </a:r>
          </a:p>
          <a:p>
            <a:pPr marL="0" indent="0" algn="ctr">
              <a:buNone/>
            </a:pPr>
            <a:r>
              <a:rPr lang="zh-CN" altLang="zh-CN" b="1" dirty="0">
                <a:solidFill>
                  <a:srgbClr val="FF0000"/>
                </a:solidFill>
                <a:latin typeface="方正大黑_GBK" pitchFamily="65" charset="-122"/>
                <a:ea typeface="方正大黑_GBK" pitchFamily="65" charset="-122"/>
              </a:rPr>
              <a:t>勇立潮头，敢闯会创，谱写新篇</a:t>
            </a:r>
            <a:endParaRPr lang="zh-CN" altLang="en-US" b="1" dirty="0">
              <a:solidFill>
                <a:srgbClr val="FF0000"/>
              </a:solidFill>
              <a:latin typeface="方正大黑_GBK" pitchFamily="65" charset="-122"/>
              <a:ea typeface="方正大黑_GBK" pitchFamily="65" charset="-122"/>
            </a:endParaRPr>
          </a:p>
        </p:txBody>
      </p:sp>
      <p:sp>
        <p:nvSpPr>
          <p:cNvPr id="4" name="标题 1"/>
          <p:cNvSpPr txBox="1">
            <a:spLocks/>
          </p:cNvSpPr>
          <p:nvPr/>
        </p:nvSpPr>
        <p:spPr>
          <a:xfrm>
            <a:off x="0" y="0"/>
            <a:ext cx="9171295" cy="1080000"/>
          </a:xfrm>
          <a:prstGeom prst="rect">
            <a:avLst/>
          </a:prstGeom>
          <a:solidFill>
            <a:srgbClr val="0070C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zh-CN" b="1" dirty="0">
                <a:solidFill>
                  <a:schemeClr val="bg1"/>
                </a:solidFill>
                <a:latin typeface="方正大黑_GBK" pitchFamily="65" charset="-122"/>
                <a:ea typeface="方正大黑_GBK" pitchFamily="65" charset="-122"/>
              </a:rPr>
              <a:t>奋力争创应用型标杆大学</a:t>
            </a:r>
            <a:endParaRPr lang="en-US" altLang="zh-CN" b="1" dirty="0">
              <a:solidFill>
                <a:schemeClr val="bg1"/>
              </a:solidFill>
              <a:latin typeface="方正大黑_GBK" pitchFamily="65" charset="-122"/>
              <a:ea typeface="方正大黑_GBK" pitchFamily="65" charset="-122"/>
            </a:endParaRPr>
          </a:p>
        </p:txBody>
      </p:sp>
    </p:spTree>
    <p:extLst>
      <p:ext uri="{BB962C8B-B14F-4D97-AF65-F5344CB8AC3E}">
        <p14:creationId xmlns:p14="http://schemas.microsoft.com/office/powerpoint/2010/main" val="25909556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68760"/>
            <a:ext cx="8229600" cy="4857403"/>
          </a:xfrm>
        </p:spPr>
        <p:txBody>
          <a:bodyPr/>
          <a:lstStyle/>
          <a:p>
            <a:r>
              <a:rPr lang="zh-CN" altLang="zh-CN" sz="4000" b="1" dirty="0">
                <a:solidFill>
                  <a:srgbClr val="000066"/>
                </a:solidFill>
                <a:latin typeface="方正大黑_GBK" pitchFamily="65" charset="-122"/>
                <a:ea typeface="方正大黑_GBK" pitchFamily="65" charset="-122"/>
              </a:rPr>
              <a:t>总理指出</a:t>
            </a:r>
            <a:r>
              <a:rPr lang="zh-CN" altLang="zh-CN" sz="4000" b="1" dirty="0" smtClean="0">
                <a:solidFill>
                  <a:srgbClr val="000066"/>
                </a:solidFill>
                <a:latin typeface="方正大黑_GBK" pitchFamily="65" charset="-122"/>
                <a:ea typeface="方正大黑_GBK" pitchFamily="65" charset="-122"/>
              </a:rPr>
              <a:t>：</a:t>
            </a:r>
            <a:endParaRPr lang="en-US" altLang="zh-CN" sz="4000" b="1" dirty="0" smtClean="0">
              <a:solidFill>
                <a:srgbClr val="000066"/>
              </a:solidFill>
              <a:latin typeface="方正大黑_GBK" pitchFamily="65" charset="-122"/>
              <a:ea typeface="方正大黑_GBK" pitchFamily="65" charset="-122"/>
            </a:endParaRPr>
          </a:p>
          <a:p>
            <a:endParaRPr lang="en-US" altLang="zh-CN" b="1" dirty="0">
              <a:solidFill>
                <a:srgbClr val="000066"/>
              </a:solidFill>
              <a:latin typeface="方正大黑_GBK" pitchFamily="65" charset="-122"/>
              <a:ea typeface="方正大黑_GBK" pitchFamily="65" charset="-122"/>
            </a:endParaRPr>
          </a:p>
          <a:p>
            <a:r>
              <a:rPr lang="en-US" altLang="zh-CN" b="1" dirty="0">
                <a:solidFill>
                  <a:srgbClr val="000066"/>
                </a:solidFill>
                <a:latin typeface="方正大黑_GBK" pitchFamily="65" charset="-122"/>
                <a:ea typeface="方正大黑_GBK" pitchFamily="65" charset="-122"/>
              </a:rPr>
              <a:t>1.</a:t>
            </a:r>
            <a:r>
              <a:rPr lang="zh-CN" altLang="zh-CN" b="1" dirty="0">
                <a:solidFill>
                  <a:srgbClr val="000066"/>
                </a:solidFill>
                <a:latin typeface="方正大黑_GBK" pitchFamily="65" charset="-122"/>
                <a:ea typeface="方正大黑_GBK" pitchFamily="65" charset="-122"/>
              </a:rPr>
              <a:t>高校要</a:t>
            </a:r>
            <a:r>
              <a:rPr lang="zh-CN" altLang="zh-CN" b="1" dirty="0" smtClean="0">
                <a:solidFill>
                  <a:srgbClr val="000066"/>
                </a:solidFill>
                <a:latin typeface="方正大黑_GBK" pitchFamily="65" charset="-122"/>
                <a:ea typeface="方正大黑_GBK" pitchFamily="65" charset="-122"/>
              </a:rPr>
              <a:t>找</a:t>
            </a:r>
            <a:r>
              <a:rPr lang="zh-CN" altLang="en-US" b="1" dirty="0" smtClean="0">
                <a:solidFill>
                  <a:srgbClr val="000066"/>
                </a:solidFill>
                <a:latin typeface="方正大黑_GBK" pitchFamily="65" charset="-122"/>
                <a:ea typeface="方正大黑_GBK" pitchFamily="65" charset="-122"/>
              </a:rPr>
              <a:t>准</a:t>
            </a:r>
            <a:r>
              <a:rPr lang="zh-CN" altLang="zh-CN" b="1" dirty="0" smtClean="0">
                <a:solidFill>
                  <a:srgbClr val="000066"/>
                </a:solidFill>
                <a:latin typeface="方正大黑_GBK" pitchFamily="65" charset="-122"/>
                <a:ea typeface="方正大黑_GBK" pitchFamily="65" charset="-122"/>
              </a:rPr>
              <a:t>定位</a:t>
            </a:r>
            <a:r>
              <a:rPr lang="zh-CN" altLang="zh-CN" b="1" dirty="0">
                <a:solidFill>
                  <a:srgbClr val="000066"/>
                </a:solidFill>
                <a:latin typeface="方正大黑_GBK" pitchFamily="65" charset="-122"/>
                <a:ea typeface="方正大黑_GBK" pitchFamily="65" charset="-122"/>
              </a:rPr>
              <a:t>、发挥优势，坚持</a:t>
            </a:r>
            <a:r>
              <a:rPr lang="zh-CN" altLang="zh-CN" b="1" dirty="0">
                <a:solidFill>
                  <a:srgbClr val="C00000"/>
                </a:solidFill>
                <a:latin typeface="方正大黑_GBK" pitchFamily="65" charset="-122"/>
                <a:ea typeface="方正大黑_GBK" pitchFamily="65" charset="-122"/>
              </a:rPr>
              <a:t>分类发展、错位发展、特色发展</a:t>
            </a:r>
            <a:r>
              <a:rPr lang="zh-CN" altLang="zh-CN" b="1" dirty="0">
                <a:solidFill>
                  <a:srgbClr val="000066"/>
                </a:solidFill>
                <a:latin typeface="方正大黑_GBK" pitchFamily="65" charset="-122"/>
                <a:ea typeface="方正大黑_GBK" pitchFamily="65" charset="-122"/>
              </a:rPr>
              <a:t>，各美其美、美美与共。</a:t>
            </a:r>
            <a:endParaRPr lang="en-US" altLang="zh-CN" b="1" dirty="0">
              <a:solidFill>
                <a:srgbClr val="000066"/>
              </a:solidFill>
              <a:latin typeface="方正大黑_GBK" pitchFamily="65" charset="-122"/>
              <a:ea typeface="方正大黑_GBK" pitchFamily="65" charset="-122"/>
            </a:endParaRPr>
          </a:p>
          <a:p>
            <a:r>
              <a:rPr lang="en-US" altLang="zh-CN" b="1" dirty="0">
                <a:solidFill>
                  <a:srgbClr val="000066"/>
                </a:solidFill>
                <a:latin typeface="方正大黑_GBK" pitchFamily="65" charset="-122"/>
                <a:ea typeface="方正大黑_GBK" pitchFamily="65" charset="-122"/>
              </a:rPr>
              <a:t>2.</a:t>
            </a:r>
            <a:r>
              <a:rPr lang="zh-CN" altLang="zh-CN" b="1" dirty="0">
                <a:solidFill>
                  <a:srgbClr val="000066"/>
                </a:solidFill>
                <a:latin typeface="方正大黑_GBK" pitchFamily="65" charset="-122"/>
                <a:ea typeface="方正大黑_GBK" pitchFamily="65" charset="-122"/>
              </a:rPr>
              <a:t>着眼培养</a:t>
            </a:r>
            <a:r>
              <a:rPr lang="zh-CN" altLang="zh-CN" b="1" dirty="0">
                <a:solidFill>
                  <a:srgbClr val="C00000"/>
                </a:solidFill>
                <a:latin typeface="方正大黑_GBK" pitchFamily="65" charset="-122"/>
                <a:ea typeface="方正大黑_GBK" pitchFamily="65" charset="-122"/>
              </a:rPr>
              <a:t>适应就业、能够创业、勇于创新</a:t>
            </a:r>
            <a:r>
              <a:rPr lang="zh-CN" altLang="zh-CN" b="1" dirty="0">
                <a:solidFill>
                  <a:srgbClr val="000066"/>
                </a:solidFill>
                <a:latin typeface="方正大黑_GBK" pitchFamily="65" charset="-122"/>
                <a:ea typeface="方正大黑_GBK" pitchFamily="65" charset="-122"/>
              </a:rPr>
              <a:t>的现代化建设需要的人才</a:t>
            </a:r>
            <a:r>
              <a:rPr lang="zh-CN" altLang="zh-CN" b="1" dirty="0" smtClean="0">
                <a:solidFill>
                  <a:srgbClr val="000066"/>
                </a:solidFill>
                <a:latin typeface="方正大黑_GBK" pitchFamily="65" charset="-122"/>
                <a:ea typeface="方正大黑_GBK" pitchFamily="65" charset="-122"/>
              </a:rPr>
              <a:t>。</a:t>
            </a:r>
            <a:endParaRPr lang="en-US" altLang="zh-CN" b="1" dirty="0" smtClean="0">
              <a:solidFill>
                <a:srgbClr val="000066"/>
              </a:solidFill>
              <a:latin typeface="方正大黑_GBK" pitchFamily="65" charset="-122"/>
              <a:ea typeface="方正大黑_GBK" pitchFamily="65" charset="-122"/>
            </a:endParaRPr>
          </a:p>
          <a:p>
            <a:r>
              <a:rPr lang="en-US" altLang="zh-CN" b="1" dirty="0" smtClean="0">
                <a:solidFill>
                  <a:srgbClr val="000066"/>
                </a:solidFill>
                <a:latin typeface="方正大黑_GBK" pitchFamily="65" charset="-122"/>
                <a:ea typeface="方正大黑_GBK" pitchFamily="65" charset="-122"/>
              </a:rPr>
              <a:t>3</a:t>
            </a:r>
            <a:r>
              <a:rPr lang="en-US" altLang="zh-CN" b="1" dirty="0">
                <a:solidFill>
                  <a:srgbClr val="000066"/>
                </a:solidFill>
                <a:latin typeface="方正大黑_GBK" pitchFamily="65" charset="-122"/>
                <a:ea typeface="方正大黑_GBK" pitchFamily="65" charset="-122"/>
              </a:rPr>
              <a:t>.</a:t>
            </a:r>
            <a:r>
              <a:rPr lang="zh-CN" altLang="zh-CN" b="1" dirty="0">
                <a:solidFill>
                  <a:srgbClr val="000066"/>
                </a:solidFill>
                <a:latin typeface="方正大黑_GBK" pitchFamily="65" charset="-122"/>
                <a:ea typeface="方正大黑_GBK" pitchFamily="65" charset="-122"/>
              </a:rPr>
              <a:t>统筹</a:t>
            </a:r>
            <a:r>
              <a:rPr lang="zh-CN" altLang="zh-CN" b="1" dirty="0">
                <a:solidFill>
                  <a:srgbClr val="C00000"/>
                </a:solidFill>
                <a:latin typeface="方正大黑_GBK" pitchFamily="65" charset="-122"/>
                <a:ea typeface="方正大黑_GBK" pitchFamily="65" charset="-122"/>
              </a:rPr>
              <a:t>不同层次、不同类型</a:t>
            </a:r>
            <a:r>
              <a:rPr lang="zh-CN" altLang="zh-CN" b="1" dirty="0">
                <a:solidFill>
                  <a:srgbClr val="000066"/>
                </a:solidFill>
                <a:latin typeface="方正大黑_GBK" pitchFamily="65" charset="-122"/>
                <a:ea typeface="方正大黑_GBK" pitchFamily="65" charset="-122"/>
              </a:rPr>
              <a:t>人才培养。</a:t>
            </a:r>
            <a:endParaRPr lang="zh-CN" altLang="en-US" b="1" dirty="0">
              <a:solidFill>
                <a:srgbClr val="000066"/>
              </a:solidFill>
              <a:latin typeface="方正大黑_GBK" pitchFamily="65" charset="-122"/>
              <a:ea typeface="方正大黑_GBK" pitchFamily="65" charset="-122"/>
            </a:endParaRPr>
          </a:p>
          <a:p>
            <a:endParaRPr lang="zh-CN" altLang="en-US" dirty="0"/>
          </a:p>
        </p:txBody>
      </p:sp>
      <p:sp>
        <p:nvSpPr>
          <p:cNvPr id="4" name="TextBox 3"/>
          <p:cNvSpPr txBox="1"/>
          <p:nvPr/>
        </p:nvSpPr>
        <p:spPr>
          <a:xfrm>
            <a:off x="0" y="0"/>
            <a:ext cx="9144000" cy="1080000"/>
          </a:xfrm>
          <a:prstGeom prst="rect">
            <a:avLst/>
          </a:prstGeom>
          <a:solidFill>
            <a:srgbClr val="0070C0"/>
          </a:solidFill>
        </p:spPr>
        <p:txBody>
          <a:bodyPr wrap="square" rtlCol="0" anchor="ctr" anchorCtr="0">
            <a:spAutoFit/>
          </a:bodyPr>
          <a:lstStyle/>
          <a:p>
            <a:pPr algn="ctr"/>
            <a:r>
              <a:rPr lang="zh-CN" altLang="zh-CN" sz="4800" b="1" dirty="0">
                <a:solidFill>
                  <a:schemeClr val="bg1"/>
                </a:solidFill>
                <a:latin typeface="方正大黑_GBK" pitchFamily="65" charset="-122"/>
                <a:ea typeface="方正大黑_GBK" pitchFamily="65" charset="-122"/>
              </a:rPr>
              <a:t>全国教育</a:t>
            </a:r>
            <a:r>
              <a:rPr lang="zh-CN" altLang="zh-CN" sz="4800" b="1" dirty="0" smtClean="0">
                <a:solidFill>
                  <a:schemeClr val="bg1"/>
                </a:solidFill>
                <a:latin typeface="方正大黑_GBK" pitchFamily="65" charset="-122"/>
                <a:ea typeface="方正大黑_GBK" pitchFamily="65" charset="-122"/>
              </a:rPr>
              <a:t>大会</a:t>
            </a:r>
            <a:endParaRPr lang="en-US" altLang="zh-CN" sz="4800" b="1" dirty="0">
              <a:solidFill>
                <a:schemeClr val="bg1"/>
              </a:solidFill>
              <a:latin typeface="方正大黑_GBK" pitchFamily="65" charset="-122"/>
              <a:ea typeface="方正大黑_GBK" pitchFamily="65" charset="-122"/>
            </a:endParaRPr>
          </a:p>
        </p:txBody>
      </p:sp>
    </p:spTree>
    <p:extLst>
      <p:ext uri="{BB962C8B-B14F-4D97-AF65-F5344CB8AC3E}">
        <p14:creationId xmlns:p14="http://schemas.microsoft.com/office/powerpoint/2010/main" val="32932226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79512" y="1600200"/>
            <a:ext cx="8507288" cy="4525963"/>
          </a:xfrm>
        </p:spPr>
        <p:txBody>
          <a:bodyPr>
            <a:normAutofit/>
          </a:bodyPr>
          <a:lstStyle/>
          <a:p>
            <a:r>
              <a:rPr lang="zh-CN" altLang="en-US" b="1" dirty="0">
                <a:solidFill>
                  <a:srgbClr val="000066"/>
                </a:solidFill>
                <a:latin typeface="方正大黑_GBK" pitchFamily="65" charset="-122"/>
                <a:ea typeface="方正大黑_GBK" pitchFamily="65" charset="-122"/>
              </a:rPr>
              <a:t>一  </a:t>
            </a:r>
            <a:r>
              <a:rPr lang="zh-CN" altLang="en-US" b="1" dirty="0" smtClean="0">
                <a:solidFill>
                  <a:srgbClr val="000066"/>
                </a:solidFill>
                <a:latin typeface="方正大黑_GBK" pitchFamily="65" charset="-122"/>
                <a:ea typeface="方正大黑_GBK" pitchFamily="65" charset="-122"/>
              </a:rPr>
              <a:t>英美中</a:t>
            </a:r>
            <a:r>
              <a:rPr lang="zh-CN" altLang="en-US" b="1" dirty="0">
                <a:solidFill>
                  <a:srgbClr val="000066"/>
                </a:solidFill>
                <a:latin typeface="方正大黑_GBK" pitchFamily="65" charset="-122"/>
                <a:ea typeface="方正大黑_GBK" pitchFamily="65" charset="-122"/>
              </a:rPr>
              <a:t>“新大学运动”给我们的启示</a:t>
            </a:r>
            <a:endParaRPr lang="en-US" altLang="zh-CN" b="1" dirty="0">
              <a:solidFill>
                <a:srgbClr val="000066"/>
              </a:solidFill>
              <a:latin typeface="方正大黑_GBK" pitchFamily="65" charset="-122"/>
              <a:ea typeface="方正大黑_GBK" pitchFamily="65" charset="-122"/>
            </a:endParaRPr>
          </a:p>
          <a:p>
            <a:endParaRPr lang="en-US" altLang="zh-CN" b="1" dirty="0">
              <a:solidFill>
                <a:srgbClr val="000066"/>
              </a:solidFill>
              <a:latin typeface="方正大黑_GBK" pitchFamily="65" charset="-122"/>
              <a:ea typeface="方正大黑_GBK" pitchFamily="65" charset="-122"/>
            </a:endParaRPr>
          </a:p>
          <a:p>
            <a:r>
              <a:rPr lang="zh-CN" altLang="en-US" b="1" dirty="0">
                <a:solidFill>
                  <a:srgbClr val="000066"/>
                </a:solidFill>
                <a:latin typeface="方正大黑_GBK" pitchFamily="65" charset="-122"/>
                <a:ea typeface="方正大黑_GBK" pitchFamily="65" charset="-122"/>
              </a:rPr>
              <a:t>二  </a:t>
            </a:r>
            <a:r>
              <a:rPr lang="zh-CN" altLang="en-US" b="1" dirty="0" smtClean="0">
                <a:solidFill>
                  <a:srgbClr val="000066"/>
                </a:solidFill>
                <a:latin typeface="方正大黑_GBK" pitchFamily="65" charset="-122"/>
                <a:ea typeface="方正大黑_GBK" pitchFamily="65" charset="-122"/>
              </a:rPr>
              <a:t>地方</a:t>
            </a:r>
            <a:r>
              <a:rPr lang="zh-CN" altLang="en-US" b="1" dirty="0">
                <a:solidFill>
                  <a:srgbClr val="000066"/>
                </a:solidFill>
                <a:latin typeface="方正大黑_GBK" pitchFamily="65" charset="-122"/>
                <a:ea typeface="方正大黑_GBK" pitchFamily="65" charset="-122"/>
              </a:rPr>
              <a:t>应用型大学发展的时代方位</a:t>
            </a:r>
          </a:p>
          <a:p>
            <a:endParaRPr lang="en-US" altLang="zh-CN" b="1" dirty="0">
              <a:solidFill>
                <a:srgbClr val="000066"/>
              </a:solidFill>
              <a:latin typeface="方正大黑_GBK" pitchFamily="65" charset="-122"/>
              <a:ea typeface="方正大黑_GBK" pitchFamily="65" charset="-122"/>
            </a:endParaRPr>
          </a:p>
          <a:p>
            <a:r>
              <a:rPr lang="zh-CN" altLang="en-US" b="1" dirty="0">
                <a:solidFill>
                  <a:srgbClr val="000066"/>
                </a:solidFill>
                <a:latin typeface="方正大黑_GBK" pitchFamily="65" charset="-122"/>
                <a:ea typeface="方正大黑_GBK" pitchFamily="65" charset="-122"/>
              </a:rPr>
              <a:t>三  </a:t>
            </a:r>
            <a:r>
              <a:rPr lang="zh-CN" altLang="en-US" b="1" dirty="0" smtClean="0">
                <a:solidFill>
                  <a:srgbClr val="000066"/>
                </a:solidFill>
                <a:latin typeface="方正大黑_GBK" pitchFamily="65" charset="-122"/>
                <a:ea typeface="方正大黑_GBK" pitchFamily="65" charset="-122"/>
              </a:rPr>
              <a:t>全力</a:t>
            </a:r>
            <a:r>
              <a:rPr lang="zh-CN" altLang="en-US" b="1" dirty="0">
                <a:solidFill>
                  <a:srgbClr val="000066"/>
                </a:solidFill>
                <a:latin typeface="方正大黑_GBK" pitchFamily="65" charset="-122"/>
                <a:ea typeface="方正大黑_GBK" pitchFamily="65" charset="-122"/>
              </a:rPr>
              <a:t>建设神形兼备的应用型大学</a:t>
            </a:r>
          </a:p>
          <a:p>
            <a:endParaRPr lang="en-US" altLang="zh-CN" b="1" dirty="0">
              <a:solidFill>
                <a:srgbClr val="000066"/>
              </a:solidFill>
              <a:latin typeface="方正大黑_GBK" pitchFamily="65" charset="-122"/>
              <a:ea typeface="方正大黑_GBK" pitchFamily="65" charset="-122"/>
            </a:endParaRPr>
          </a:p>
          <a:p>
            <a:r>
              <a:rPr lang="zh-CN" altLang="en-US" b="1" dirty="0">
                <a:solidFill>
                  <a:srgbClr val="000066"/>
                </a:solidFill>
                <a:latin typeface="方正大黑_GBK" pitchFamily="65" charset="-122"/>
                <a:ea typeface="方正大黑_GBK" pitchFamily="65" charset="-122"/>
              </a:rPr>
              <a:t>四 </a:t>
            </a:r>
            <a:r>
              <a:rPr lang="zh-CN" altLang="en-US" b="1" dirty="0" smtClean="0">
                <a:solidFill>
                  <a:srgbClr val="000066"/>
                </a:solidFill>
                <a:latin typeface="方正大黑_GBK" pitchFamily="65" charset="-122"/>
                <a:ea typeface="方正大黑_GBK" pitchFamily="65" charset="-122"/>
              </a:rPr>
              <a:t> 提供</a:t>
            </a:r>
            <a:r>
              <a:rPr lang="zh-CN" altLang="en-US" b="1" dirty="0">
                <a:solidFill>
                  <a:srgbClr val="000066"/>
                </a:solidFill>
                <a:latin typeface="方正大黑_GBK" pitchFamily="65" charset="-122"/>
                <a:ea typeface="方正大黑_GBK" pitchFamily="65" charset="-122"/>
              </a:rPr>
              <a:t>一流的政策组织机制服务项目支持</a:t>
            </a:r>
          </a:p>
          <a:p>
            <a:endParaRPr lang="zh-CN" altLang="en-US" b="1" dirty="0"/>
          </a:p>
        </p:txBody>
      </p:sp>
      <p:sp>
        <p:nvSpPr>
          <p:cNvPr id="4" name="标题 3"/>
          <p:cNvSpPr txBox="1">
            <a:spLocks noGrp="1"/>
          </p:cNvSpPr>
          <p:nvPr>
            <p:ph type="title"/>
          </p:nvPr>
        </p:nvSpPr>
        <p:spPr>
          <a:xfrm>
            <a:off x="0" y="2769"/>
            <a:ext cx="9152967" cy="1080000"/>
          </a:xfrm>
          <a:prstGeom prst="rect">
            <a:avLst/>
          </a:prstGeom>
          <a:solidFill>
            <a:srgbClr val="0070C0"/>
          </a:solidFill>
        </p:spPr>
        <p:txBody>
          <a:bodyPr wrap="square" rtlCol="0" anchor="ctr" anchorCtr="0">
            <a:spAutoFit/>
          </a:bodyPr>
          <a:lstStyle/>
          <a:p>
            <a:pPr algn="ctr"/>
            <a:r>
              <a:rPr lang="zh-CN" altLang="en-US" sz="4800" b="1" dirty="0" smtClean="0">
                <a:solidFill>
                  <a:schemeClr val="bg1"/>
                </a:solidFill>
                <a:latin typeface="方正大黑_GBK" pitchFamily="65" charset="-122"/>
                <a:ea typeface="方正大黑_GBK" pitchFamily="65" charset="-122"/>
              </a:rPr>
              <a:t>提  纲</a:t>
            </a:r>
            <a:endParaRPr lang="en-US" altLang="zh-CN" sz="4800" b="1" dirty="0">
              <a:solidFill>
                <a:schemeClr val="bg1"/>
              </a:solidFill>
              <a:latin typeface="方正大黑_GBK" pitchFamily="65" charset="-122"/>
              <a:ea typeface="方正大黑_GBK" pitchFamily="65" charset="-122"/>
            </a:endParaRPr>
          </a:p>
        </p:txBody>
      </p:sp>
    </p:spTree>
    <p:extLst>
      <p:ext uri="{BB962C8B-B14F-4D97-AF65-F5344CB8AC3E}">
        <p14:creationId xmlns:p14="http://schemas.microsoft.com/office/powerpoint/2010/main" val="20961517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3528" y="3429000"/>
            <a:ext cx="8229600" cy="1252736"/>
          </a:xfrm>
        </p:spPr>
        <p:txBody>
          <a:bodyPr>
            <a:noAutofit/>
          </a:bodyPr>
          <a:lstStyle/>
          <a:p>
            <a:pPr marL="0" indent="0" algn="ctr">
              <a:buNone/>
            </a:pPr>
            <a:r>
              <a:rPr lang="zh-CN" altLang="en-US" b="1" dirty="0">
                <a:solidFill>
                  <a:srgbClr val="000066"/>
                </a:solidFill>
                <a:latin typeface="Adobe 黑体 Std R" pitchFamily="34" charset="-122"/>
                <a:ea typeface="Adobe 黑体 Std R" pitchFamily="34" charset="-122"/>
                <a:cs typeface="+mj-cs"/>
              </a:rPr>
              <a:t>一、英美中“新大学运动”给我们的启示</a:t>
            </a:r>
          </a:p>
        </p:txBody>
      </p:sp>
      <p:sp>
        <p:nvSpPr>
          <p:cNvPr id="6" name="标题 1"/>
          <p:cNvSpPr txBox="1">
            <a:spLocks/>
          </p:cNvSpPr>
          <p:nvPr/>
        </p:nvSpPr>
        <p:spPr>
          <a:xfrm>
            <a:off x="0" y="0"/>
            <a:ext cx="9144000" cy="1080000"/>
          </a:xfrm>
          <a:prstGeom prst="rect">
            <a:avLst/>
          </a:prstGeom>
          <a:solidFill>
            <a:srgbClr val="0070C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zh-CN" altLang="zh-CN" sz="4800" b="1" dirty="0">
              <a:solidFill>
                <a:schemeClr val="bg1"/>
              </a:solidFill>
              <a:latin typeface="方正大黑_GBK" pitchFamily="65" charset="-122"/>
              <a:ea typeface="方正大黑_GBK" pitchFamily="65" charset="-122"/>
            </a:endParaRPr>
          </a:p>
        </p:txBody>
      </p:sp>
    </p:spTree>
    <p:extLst>
      <p:ext uri="{BB962C8B-B14F-4D97-AF65-F5344CB8AC3E}">
        <p14:creationId xmlns:p14="http://schemas.microsoft.com/office/powerpoint/2010/main" val="11607388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9144000" cy="1080000"/>
          </a:xfrm>
          <a:solidFill>
            <a:srgbClr val="0070C0"/>
          </a:solidFill>
        </p:spPr>
        <p:txBody>
          <a:bodyPr>
            <a:normAutofit/>
          </a:bodyPr>
          <a:lstStyle/>
          <a:p>
            <a:r>
              <a:rPr lang="en-US" altLang="zh-CN" sz="4800" b="1" dirty="0">
                <a:solidFill>
                  <a:schemeClr val="bg1"/>
                </a:solidFill>
                <a:latin typeface="方正大黑_GBK" pitchFamily="65" charset="-122"/>
                <a:ea typeface="方正大黑_GBK" pitchFamily="65" charset="-122"/>
              </a:rPr>
              <a:t>1.</a:t>
            </a:r>
            <a:r>
              <a:rPr lang="zh-CN" altLang="zh-CN" sz="4800" b="1" dirty="0">
                <a:solidFill>
                  <a:schemeClr val="bg1"/>
                </a:solidFill>
                <a:latin typeface="方正大黑_GBK" pitchFamily="65" charset="-122"/>
                <a:ea typeface="方正大黑_GBK" pitchFamily="65" charset="-122"/>
              </a:rPr>
              <a:t>英国</a:t>
            </a:r>
            <a:r>
              <a:rPr lang="zh-CN" altLang="zh-CN" sz="4800" b="1" dirty="0" smtClean="0">
                <a:solidFill>
                  <a:schemeClr val="bg1"/>
                </a:solidFill>
                <a:latin typeface="方正大黑_GBK" pitchFamily="65" charset="-122"/>
                <a:ea typeface="方正大黑_GBK" pitchFamily="65" charset="-122"/>
              </a:rPr>
              <a:t>“新大学运动”</a:t>
            </a:r>
            <a:endParaRPr lang="zh-CN" altLang="en-US" sz="4800" b="1" dirty="0">
              <a:solidFill>
                <a:schemeClr val="bg1"/>
              </a:solidFill>
              <a:latin typeface="方正大黑_GBK" pitchFamily="65" charset="-122"/>
              <a:ea typeface="方正大黑_GBK" pitchFamily="65" charset="-122"/>
            </a:endParaRPr>
          </a:p>
        </p:txBody>
      </p:sp>
      <p:sp>
        <p:nvSpPr>
          <p:cNvPr id="3" name="内容占位符 2"/>
          <p:cNvSpPr>
            <a:spLocks noGrp="1"/>
          </p:cNvSpPr>
          <p:nvPr>
            <p:ph idx="1"/>
          </p:nvPr>
        </p:nvSpPr>
        <p:spPr>
          <a:xfrm>
            <a:off x="467544" y="1412776"/>
            <a:ext cx="8424936" cy="4968551"/>
          </a:xfrm>
        </p:spPr>
        <p:txBody>
          <a:bodyPr>
            <a:normAutofit fontScale="92500" lnSpcReduction="20000"/>
          </a:bodyPr>
          <a:lstStyle/>
          <a:p>
            <a:pPr marL="0" indent="0">
              <a:buNone/>
            </a:pPr>
            <a:r>
              <a:rPr lang="zh-CN" altLang="zh-CN" b="1" dirty="0" smtClean="0">
                <a:solidFill>
                  <a:srgbClr val="000066"/>
                </a:solidFill>
                <a:latin typeface="方正大黑_GBK" pitchFamily="65" charset="-122"/>
                <a:ea typeface="方正大黑_GBK" pitchFamily="65" charset="-122"/>
              </a:rPr>
              <a:t>英国</a:t>
            </a:r>
            <a:r>
              <a:rPr lang="zh-CN" altLang="zh-CN" b="1" dirty="0">
                <a:solidFill>
                  <a:srgbClr val="000066"/>
                </a:solidFill>
                <a:latin typeface="方正大黑_GBK" pitchFamily="65" charset="-122"/>
                <a:ea typeface="方正大黑_GBK" pitchFamily="65" charset="-122"/>
              </a:rPr>
              <a:t>“新大学运动”（</a:t>
            </a:r>
            <a:r>
              <a:rPr lang="en-US" altLang="zh-CN" b="1" dirty="0">
                <a:solidFill>
                  <a:srgbClr val="000066"/>
                </a:solidFill>
                <a:latin typeface="方正大黑_GBK" pitchFamily="65" charset="-122"/>
                <a:ea typeface="方正大黑_GBK" pitchFamily="65" charset="-122"/>
              </a:rPr>
              <a:t>New university movement</a:t>
            </a:r>
            <a:r>
              <a:rPr lang="zh-CN" altLang="zh-CN" b="1" dirty="0">
                <a:solidFill>
                  <a:srgbClr val="000066"/>
                </a:solidFill>
                <a:latin typeface="方正大黑_GBK" pitchFamily="65" charset="-122"/>
                <a:ea typeface="方正大黑_GBK" pitchFamily="65" charset="-122"/>
              </a:rPr>
              <a:t>）</a:t>
            </a:r>
          </a:p>
          <a:p>
            <a:pPr lvl="0"/>
            <a:endParaRPr lang="en-US" altLang="zh-CN" b="1" dirty="0" smtClean="0">
              <a:solidFill>
                <a:srgbClr val="000066"/>
              </a:solidFill>
              <a:latin typeface="方正大黑_GBK" pitchFamily="65" charset="-122"/>
              <a:ea typeface="方正大黑_GBK" pitchFamily="65" charset="-122"/>
            </a:endParaRPr>
          </a:p>
          <a:p>
            <a:pPr lvl="0"/>
            <a:r>
              <a:rPr lang="zh-CN" altLang="zh-CN" b="1" dirty="0" smtClean="0">
                <a:solidFill>
                  <a:srgbClr val="000066"/>
                </a:solidFill>
                <a:latin typeface="方正大黑_GBK" pitchFamily="65" charset="-122"/>
                <a:ea typeface="方正大黑_GBK" pitchFamily="65" charset="-122"/>
              </a:rPr>
              <a:t>工业革命</a:t>
            </a:r>
            <a:r>
              <a:rPr lang="zh-CN" altLang="zh-CN" b="1" dirty="0">
                <a:solidFill>
                  <a:srgbClr val="000066"/>
                </a:solidFill>
                <a:latin typeface="方正大黑_GBK" pitchFamily="65" charset="-122"/>
                <a:ea typeface="方正大黑_GBK" pitchFamily="65" charset="-122"/>
              </a:rPr>
              <a:t>的发展对新型大学的迫切需求；</a:t>
            </a:r>
          </a:p>
          <a:p>
            <a:pPr lvl="0"/>
            <a:r>
              <a:rPr lang="en-US" altLang="zh-CN" b="1" dirty="0">
                <a:solidFill>
                  <a:srgbClr val="000066"/>
                </a:solidFill>
                <a:latin typeface="方正大黑_GBK" pitchFamily="65" charset="-122"/>
                <a:ea typeface="方正大黑_GBK" pitchFamily="65" charset="-122"/>
              </a:rPr>
              <a:t>1826</a:t>
            </a:r>
            <a:r>
              <a:rPr lang="zh-CN" altLang="zh-CN" b="1" dirty="0">
                <a:solidFill>
                  <a:srgbClr val="000066"/>
                </a:solidFill>
                <a:latin typeface="方正大黑_GBK" pitchFamily="65" charset="-122"/>
                <a:ea typeface="方正大黑_GBK" pitchFamily="65" charset="-122"/>
              </a:rPr>
              <a:t>年伦敦大学学院成立，随后产生曼彻斯特学院、南安普顿学院、纽卡斯尔学院、利兹学院、谢菲尔德学院、伯明翰学院等一批新型城市大学；</a:t>
            </a:r>
          </a:p>
          <a:p>
            <a:pPr lvl="0"/>
            <a:r>
              <a:rPr lang="zh-CN" altLang="zh-CN" b="1" dirty="0">
                <a:solidFill>
                  <a:srgbClr val="000066"/>
                </a:solidFill>
                <a:latin typeface="方正大黑_GBK" pitchFamily="65" charset="-122"/>
                <a:ea typeface="方正大黑_GBK" pitchFamily="65" charset="-122"/>
              </a:rPr>
              <a:t>以社会需求为驱动，主要开设科学、数学和商业等现代应用性专业，对学生进行工商业实科教育；</a:t>
            </a:r>
          </a:p>
          <a:p>
            <a:pPr lvl="0"/>
            <a:r>
              <a:rPr lang="zh-CN" altLang="zh-CN" b="1" dirty="0">
                <a:solidFill>
                  <a:srgbClr val="000066"/>
                </a:solidFill>
                <a:latin typeface="方正大黑_GBK" pitchFamily="65" charset="-122"/>
                <a:ea typeface="方正大黑_GBK" pitchFamily="65" charset="-122"/>
              </a:rPr>
              <a:t>源源不断为各行各业输送大量实用型人才，支撑了英国百年日不落帝国的全球霸主地位。</a:t>
            </a:r>
          </a:p>
          <a:p>
            <a:endParaRPr lang="zh-CN" altLang="en-US" dirty="0"/>
          </a:p>
        </p:txBody>
      </p:sp>
    </p:spTree>
    <p:extLst>
      <p:ext uri="{BB962C8B-B14F-4D97-AF65-F5344CB8AC3E}">
        <p14:creationId xmlns:p14="http://schemas.microsoft.com/office/powerpoint/2010/main" val="11944152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1268760"/>
            <a:ext cx="8280920" cy="5112567"/>
          </a:xfrm>
        </p:spPr>
        <p:txBody>
          <a:bodyPr>
            <a:normAutofit fontScale="92500" lnSpcReduction="10000"/>
          </a:bodyPr>
          <a:lstStyle/>
          <a:p>
            <a:pPr marL="0" indent="0">
              <a:buNone/>
            </a:pPr>
            <a:r>
              <a:rPr lang="zh-CN" altLang="zh-CN" b="1" dirty="0" smtClean="0">
                <a:solidFill>
                  <a:srgbClr val="000066"/>
                </a:solidFill>
                <a:latin typeface="方正大黑_GBK" pitchFamily="65" charset="-122"/>
                <a:ea typeface="方正大黑_GBK" pitchFamily="65" charset="-122"/>
              </a:rPr>
              <a:t>美国</a:t>
            </a:r>
            <a:r>
              <a:rPr lang="zh-CN" altLang="zh-CN" b="1" dirty="0">
                <a:solidFill>
                  <a:srgbClr val="000066"/>
                </a:solidFill>
                <a:latin typeface="方正大黑_GBK" pitchFamily="65" charset="-122"/>
                <a:ea typeface="方正大黑_GBK" pitchFamily="65" charset="-122"/>
              </a:rPr>
              <a:t>赠地学院运动（</a:t>
            </a:r>
            <a:r>
              <a:rPr lang="en-US" altLang="zh-CN" b="1" dirty="0">
                <a:solidFill>
                  <a:srgbClr val="000066"/>
                </a:solidFill>
                <a:latin typeface="方正大黑_GBK" pitchFamily="65" charset="-122"/>
                <a:ea typeface="方正大黑_GBK" pitchFamily="65" charset="-122"/>
              </a:rPr>
              <a:t>Land-grant college movement</a:t>
            </a:r>
            <a:r>
              <a:rPr lang="zh-CN" altLang="zh-CN" b="1" dirty="0">
                <a:solidFill>
                  <a:srgbClr val="000066"/>
                </a:solidFill>
                <a:latin typeface="方正大黑_GBK" pitchFamily="65" charset="-122"/>
                <a:ea typeface="方正大黑_GBK" pitchFamily="65" charset="-122"/>
              </a:rPr>
              <a:t>）</a:t>
            </a:r>
          </a:p>
          <a:p>
            <a:pPr lvl="0"/>
            <a:endParaRPr lang="en-US" altLang="zh-CN" b="1" dirty="0" smtClean="0">
              <a:solidFill>
                <a:srgbClr val="000066"/>
              </a:solidFill>
              <a:latin typeface="方正大黑_GBK" pitchFamily="65" charset="-122"/>
              <a:ea typeface="方正大黑_GBK" pitchFamily="65" charset="-122"/>
            </a:endParaRPr>
          </a:p>
          <a:p>
            <a:pPr lvl="0"/>
            <a:r>
              <a:rPr lang="zh-CN" altLang="zh-CN" b="1" dirty="0" smtClean="0">
                <a:solidFill>
                  <a:srgbClr val="000066"/>
                </a:solidFill>
                <a:latin typeface="方正大黑_GBK" pitchFamily="65" charset="-122"/>
                <a:ea typeface="方正大黑_GBK" pitchFamily="65" charset="-122"/>
              </a:rPr>
              <a:t>适应</a:t>
            </a:r>
            <a:r>
              <a:rPr lang="zh-CN" altLang="zh-CN" b="1" dirty="0">
                <a:solidFill>
                  <a:srgbClr val="000066"/>
                </a:solidFill>
                <a:latin typeface="方正大黑_GBK" pitchFamily="65" charset="-122"/>
                <a:ea typeface="方正大黑_GBK" pitchFamily="65" charset="-122"/>
              </a:rPr>
              <a:t>产业革命和发展经济的需要；</a:t>
            </a:r>
          </a:p>
          <a:p>
            <a:pPr lvl="0"/>
            <a:r>
              <a:rPr lang="zh-CN" altLang="zh-CN" b="1" dirty="0">
                <a:solidFill>
                  <a:srgbClr val="000066"/>
                </a:solidFill>
                <a:latin typeface="方正大黑_GBK" pitchFamily="65" charset="-122"/>
                <a:ea typeface="方正大黑_GBK" pitchFamily="65" charset="-122"/>
              </a:rPr>
              <a:t>二次“莫雷尔法案”（</a:t>
            </a:r>
            <a:r>
              <a:rPr lang="en-US" altLang="zh-CN" b="1" dirty="0">
                <a:solidFill>
                  <a:srgbClr val="000066"/>
                </a:solidFill>
                <a:latin typeface="方正大黑_GBK" pitchFamily="65" charset="-122"/>
                <a:ea typeface="方正大黑_GBK" pitchFamily="65" charset="-122"/>
              </a:rPr>
              <a:t>1862</a:t>
            </a:r>
            <a:r>
              <a:rPr lang="zh-CN" altLang="zh-CN" b="1" dirty="0">
                <a:solidFill>
                  <a:srgbClr val="000066"/>
                </a:solidFill>
                <a:latin typeface="方正大黑_GBK" pitchFamily="65" charset="-122"/>
                <a:ea typeface="方正大黑_GBK" pitchFamily="65" charset="-122"/>
              </a:rPr>
              <a:t>、</a:t>
            </a:r>
            <a:r>
              <a:rPr lang="en-US" altLang="zh-CN" b="1" dirty="0">
                <a:solidFill>
                  <a:srgbClr val="000066"/>
                </a:solidFill>
                <a:latin typeface="方正大黑_GBK" pitchFamily="65" charset="-122"/>
                <a:ea typeface="方正大黑_GBK" pitchFamily="65" charset="-122"/>
              </a:rPr>
              <a:t>1890</a:t>
            </a:r>
            <a:r>
              <a:rPr lang="zh-CN" altLang="zh-CN" b="1" dirty="0">
                <a:solidFill>
                  <a:srgbClr val="000066"/>
                </a:solidFill>
                <a:latin typeface="方正大黑_GBK" pitchFamily="65" charset="-122"/>
                <a:ea typeface="方正大黑_GBK" pitchFamily="65" charset="-122"/>
              </a:rPr>
              <a:t>年）：</a:t>
            </a:r>
            <a:r>
              <a:rPr lang="en-US" altLang="zh-CN" b="1" dirty="0">
                <a:solidFill>
                  <a:srgbClr val="000066"/>
                </a:solidFill>
                <a:latin typeface="方正大黑_GBK" pitchFamily="65" charset="-122"/>
                <a:ea typeface="方正大黑_GBK" pitchFamily="65" charset="-122"/>
              </a:rPr>
              <a:t>19</a:t>
            </a:r>
            <a:r>
              <a:rPr lang="zh-CN" altLang="zh-CN" b="1" dirty="0">
                <a:solidFill>
                  <a:srgbClr val="000066"/>
                </a:solidFill>
                <a:latin typeface="方正大黑_GBK" pitchFamily="65" charset="-122"/>
                <a:ea typeface="方正大黑_GBK" pitchFamily="65" charset="-122"/>
              </a:rPr>
              <a:t>世纪末赠地学院发展到</a:t>
            </a:r>
            <a:r>
              <a:rPr lang="en-US" altLang="zh-CN" b="1" dirty="0">
                <a:solidFill>
                  <a:srgbClr val="000066"/>
                </a:solidFill>
                <a:latin typeface="方正大黑_GBK" pitchFamily="65" charset="-122"/>
                <a:ea typeface="方正大黑_GBK" pitchFamily="65" charset="-122"/>
              </a:rPr>
              <a:t>69</a:t>
            </a:r>
            <a:r>
              <a:rPr lang="zh-CN" altLang="zh-CN" b="1" dirty="0">
                <a:solidFill>
                  <a:srgbClr val="000066"/>
                </a:solidFill>
                <a:latin typeface="方正大黑_GBK" pitchFamily="65" charset="-122"/>
                <a:ea typeface="方正大黑_GBK" pitchFamily="65" charset="-122"/>
              </a:rPr>
              <a:t>所，形成了美国多类型的现代高等教育体系；</a:t>
            </a:r>
          </a:p>
          <a:p>
            <a:pPr lvl="0"/>
            <a:r>
              <a:rPr lang="zh-CN" altLang="zh-CN" b="1" dirty="0">
                <a:solidFill>
                  <a:srgbClr val="000066"/>
                </a:solidFill>
                <a:latin typeface="方正大黑_GBK" pitchFamily="65" charset="-122"/>
                <a:ea typeface="方正大黑_GBK" pitchFamily="65" charset="-122"/>
              </a:rPr>
              <a:t>广泛设置农业、工程等专业，高校成为服务当地经济社会发展的重要力量；</a:t>
            </a:r>
          </a:p>
          <a:p>
            <a:pPr lvl="0"/>
            <a:r>
              <a:rPr lang="zh-CN" altLang="zh-CN" b="1" dirty="0">
                <a:solidFill>
                  <a:srgbClr val="000066"/>
                </a:solidFill>
                <a:latin typeface="方正大黑_GBK" pitchFamily="65" charset="-122"/>
                <a:ea typeface="方正大黑_GBK" pitchFamily="65" charset="-122"/>
              </a:rPr>
              <a:t>支撑美国</a:t>
            </a:r>
            <a:r>
              <a:rPr lang="en-US" altLang="zh-CN" b="1" dirty="0">
                <a:solidFill>
                  <a:srgbClr val="000066"/>
                </a:solidFill>
                <a:latin typeface="方正大黑_GBK" pitchFamily="65" charset="-122"/>
                <a:ea typeface="方正大黑_GBK" pitchFamily="65" charset="-122"/>
              </a:rPr>
              <a:t>19</a:t>
            </a:r>
            <a:r>
              <a:rPr lang="zh-CN" altLang="zh-CN" b="1" dirty="0">
                <a:solidFill>
                  <a:srgbClr val="000066"/>
                </a:solidFill>
                <a:latin typeface="方正大黑_GBK" pitchFamily="65" charset="-122"/>
                <a:ea typeface="方正大黑_GBK" pitchFamily="65" charset="-122"/>
              </a:rPr>
              <a:t>世纪末建成比较完整的现代工业体系，</a:t>
            </a:r>
            <a:r>
              <a:rPr lang="en-US" altLang="zh-CN" b="1" dirty="0">
                <a:solidFill>
                  <a:srgbClr val="000066"/>
                </a:solidFill>
                <a:latin typeface="方正大黑_GBK" pitchFamily="65" charset="-122"/>
                <a:ea typeface="方正大黑_GBK" pitchFamily="65" charset="-122"/>
              </a:rPr>
              <a:t>GDP</a:t>
            </a:r>
            <a:r>
              <a:rPr lang="zh-CN" altLang="zh-CN" b="1" dirty="0">
                <a:solidFill>
                  <a:srgbClr val="000066"/>
                </a:solidFill>
                <a:latin typeface="方正大黑_GBK" pitchFamily="65" charset="-122"/>
                <a:ea typeface="方正大黑_GBK" pitchFamily="65" charset="-122"/>
              </a:rPr>
              <a:t>跃居世界首位。</a:t>
            </a:r>
          </a:p>
          <a:p>
            <a:endParaRPr lang="zh-CN" altLang="en-US" dirty="0"/>
          </a:p>
        </p:txBody>
      </p:sp>
      <p:sp>
        <p:nvSpPr>
          <p:cNvPr id="4" name="标题 1"/>
          <p:cNvSpPr>
            <a:spLocks noGrp="1"/>
          </p:cNvSpPr>
          <p:nvPr>
            <p:ph type="title"/>
          </p:nvPr>
        </p:nvSpPr>
        <p:spPr>
          <a:xfrm>
            <a:off x="0" y="0"/>
            <a:ext cx="9144000" cy="1080000"/>
          </a:xfrm>
          <a:solidFill>
            <a:srgbClr val="0070C0"/>
          </a:solidFill>
        </p:spPr>
        <p:txBody>
          <a:bodyPr>
            <a:normAutofit/>
          </a:bodyPr>
          <a:lstStyle/>
          <a:p>
            <a:r>
              <a:rPr lang="en-US" altLang="zh-CN" sz="4800" b="1" dirty="0">
                <a:solidFill>
                  <a:schemeClr val="bg1"/>
                </a:solidFill>
                <a:latin typeface="方正大黑_GBK" pitchFamily="65" charset="-122"/>
                <a:ea typeface="方正大黑_GBK" pitchFamily="65" charset="-122"/>
              </a:rPr>
              <a:t>2.</a:t>
            </a:r>
            <a:r>
              <a:rPr lang="zh-CN" altLang="zh-CN" sz="4800" b="1" dirty="0">
                <a:solidFill>
                  <a:schemeClr val="bg1"/>
                </a:solidFill>
                <a:latin typeface="方正大黑_GBK" pitchFamily="65" charset="-122"/>
                <a:ea typeface="方正大黑_GBK" pitchFamily="65" charset="-122"/>
              </a:rPr>
              <a:t>美国“新大学运动”</a:t>
            </a:r>
          </a:p>
        </p:txBody>
      </p:sp>
    </p:spTree>
    <p:extLst>
      <p:ext uri="{BB962C8B-B14F-4D97-AF65-F5344CB8AC3E}">
        <p14:creationId xmlns:p14="http://schemas.microsoft.com/office/powerpoint/2010/main" val="23687984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1906</TotalTime>
  <Words>2411</Words>
  <Application>Microsoft Office PowerPoint</Application>
  <PresentationFormat>全屏显示(4:3)</PresentationFormat>
  <Paragraphs>290</Paragraphs>
  <Slides>47</Slides>
  <Notes>0</Notes>
  <HiddenSlides>0</HiddenSlides>
  <MMClips>0</MMClips>
  <ScaleCrop>false</ScaleCrop>
  <HeadingPairs>
    <vt:vector size="4" baseType="variant">
      <vt:variant>
        <vt:lpstr>主题</vt:lpstr>
      </vt:variant>
      <vt:variant>
        <vt:i4>1</vt:i4>
      </vt:variant>
      <vt:variant>
        <vt:lpstr>幻灯片标题</vt:lpstr>
      </vt:variant>
      <vt:variant>
        <vt:i4>47</vt:i4>
      </vt:variant>
    </vt:vector>
  </HeadingPairs>
  <TitlesOfParts>
    <vt:vector size="48" baseType="lpstr">
      <vt:lpstr>Office 主题​​</vt:lpstr>
      <vt:lpstr>新时代 新使命 新道路 瞄准服务域 建好建强地方应用型大学</vt:lpstr>
      <vt:lpstr>会议的主要目的意图</vt:lpstr>
      <vt:lpstr>新建本科院校：半壁江山</vt:lpstr>
      <vt:lpstr>PowerPoint 演示文稿</vt:lpstr>
      <vt:lpstr>PowerPoint 演示文稿</vt:lpstr>
      <vt:lpstr>提  纲</vt:lpstr>
      <vt:lpstr>PowerPoint 演示文稿</vt:lpstr>
      <vt:lpstr>1.英国“新大学运动”</vt:lpstr>
      <vt:lpstr>2.美国“新大学运动”</vt:lpstr>
      <vt:lpstr>3.中国“新大学运动”</vt:lpstr>
      <vt:lpstr>3.中国“新大学运动”</vt:lpstr>
      <vt:lpstr>新大学运动给我们的启示</vt:lpstr>
      <vt:lpstr>PowerPoint 演示文稿</vt:lpstr>
      <vt:lpstr>1.新科技革命和产业变革扑面而来</vt:lpstr>
      <vt:lpstr>引发、重塑、颠覆、重构、改变</vt:lpstr>
      <vt:lpstr>克劳斯·施瓦布：转型的力量</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新时代 新使命 新道路 瞄准服务域 建好建强地方应用型大学</dc:title>
  <dc:creator>吴晓柏</dc:creator>
  <cp:lastModifiedBy>吴晓柏</cp:lastModifiedBy>
  <cp:revision>115</cp:revision>
  <dcterms:created xsi:type="dcterms:W3CDTF">2018-11-26T03:11:10Z</dcterms:created>
  <dcterms:modified xsi:type="dcterms:W3CDTF">2018-11-28T08:10:35Z</dcterms:modified>
</cp:coreProperties>
</file>